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  <p:sldMasterId id="2147484048" r:id="rId2"/>
  </p:sldMasterIdLst>
  <p:notesMasterIdLst>
    <p:notesMasterId r:id="rId23"/>
  </p:notesMasterIdLst>
  <p:sldIdLst>
    <p:sldId id="258" r:id="rId3"/>
    <p:sldId id="316" r:id="rId4"/>
    <p:sldId id="367" r:id="rId5"/>
    <p:sldId id="371" r:id="rId6"/>
    <p:sldId id="372" r:id="rId7"/>
    <p:sldId id="370" r:id="rId8"/>
    <p:sldId id="373" r:id="rId9"/>
    <p:sldId id="374" r:id="rId10"/>
    <p:sldId id="376" r:id="rId11"/>
    <p:sldId id="365" r:id="rId12"/>
    <p:sldId id="340" r:id="rId13"/>
    <p:sldId id="351" r:id="rId14"/>
    <p:sldId id="352" r:id="rId15"/>
    <p:sldId id="350" r:id="rId16"/>
    <p:sldId id="263" r:id="rId17"/>
    <p:sldId id="276" r:id="rId18"/>
    <p:sldId id="363" r:id="rId19"/>
    <p:sldId id="366" r:id="rId20"/>
    <p:sldId id="355" r:id="rId21"/>
    <p:sldId id="269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irrincione" initials="AC" lastIdx="1" clrIdx="0">
    <p:extLst>
      <p:ext uri="{19B8F6BF-5375-455C-9EA6-DF929625EA0E}">
        <p15:presenceInfo xmlns:p15="http://schemas.microsoft.com/office/powerpoint/2012/main" userId="S::Anna_Cirrincione@regione.lombardia.it::eba81233-ea08-4a89-8730-dfbef196c9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l.local\gfs\GIUNTA\DATA\Presidenza\AD\SCS\In%20Corso\Documenti%20XI%20Lgs\PNRR\MONITORAGGIO%20PNRR\PS_03_04_23_sma_Monitoraggio_tabella_riassuntiv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l.local\gfs\GIUNTA\DATA\Presidenza\AD\SCS\In%20Corso\Documenti%20XII%20Lgs\PNRR\MONITORAGGIO%20PNRR\PS_04_07_23_sma_Monitoraggio_tabella_riassuntiv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32612065224131"/>
          <c:y val="0.16888886087765034"/>
          <c:w val="0.87967387934775865"/>
          <c:h val="0.64965404093260171"/>
        </c:manualLayout>
      </c:layout>
      <c:barChart>
        <c:barDir val="col"/>
        <c:grouping val="stacked"/>
        <c:varyColors val="0"/>
        <c:ser>
          <c:idx val="0"/>
          <c:order val="0"/>
          <c:tx>
            <c:v>ITALIA</c:v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'italia e lombardia'!$A$4:$B$9</c:f>
              <c:multiLvlStrCache>
                <c:ptCount val="6"/>
                <c:lvl>
                  <c:pt idx="0">
                    <c:v>Digitalizzazione, innovazione, competitività, cultura e turismo</c:v>
                  </c:pt>
                  <c:pt idx="1">
                    <c:v>Rivoluzione verde e transizione ecologica</c:v>
                  </c:pt>
                  <c:pt idx="2">
                    <c:v>Infrastrutture per una mobilità sostenibile</c:v>
                  </c:pt>
                  <c:pt idx="3">
                    <c:v>Istruzione e ricerca</c:v>
                  </c:pt>
                  <c:pt idx="4">
                    <c:v>Inclusione e coesione</c:v>
                  </c:pt>
                  <c:pt idx="5">
                    <c:v>Salute e resilienza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</c:lvl>
              </c:multiLvlStrCache>
            </c:multiLvlStrRef>
          </c:cat>
          <c:val>
            <c:numRef>
              <c:f>'italia e lombardia'!$C$4:$C$9</c:f>
              <c:numCache>
                <c:formatCode>_-* #,##0.0_-;\-* #,##0.0_-;_-* "-"??_-;_-@_-</c:formatCode>
                <c:ptCount val="6"/>
                <c:pt idx="0">
                  <c:v>40.29</c:v>
                </c:pt>
                <c:pt idx="1">
                  <c:v>59.46</c:v>
                </c:pt>
                <c:pt idx="2">
                  <c:v>25.4</c:v>
                </c:pt>
                <c:pt idx="3">
                  <c:v>30.88</c:v>
                </c:pt>
                <c:pt idx="4">
                  <c:v>19.850000000000001</c:v>
                </c:pt>
                <c:pt idx="5">
                  <c:v>15.63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E-43C8-849E-484C0B58674D}"/>
            </c:ext>
          </c:extLst>
        </c:ser>
        <c:ser>
          <c:idx val="1"/>
          <c:order val="1"/>
          <c:tx>
            <c:strRef>
              <c:f>'italia e lombardia'!$F$1:$I$1</c:f>
              <c:strCache>
                <c:ptCount val="1"/>
                <c:pt idx="0">
                  <c:v>LOMBARDIA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'italia e lombardia'!$A$4:$B$9</c:f>
              <c:multiLvlStrCache>
                <c:ptCount val="6"/>
                <c:lvl>
                  <c:pt idx="0">
                    <c:v>Digitalizzazione, innovazione, competitività, cultura e turismo</c:v>
                  </c:pt>
                  <c:pt idx="1">
                    <c:v>Rivoluzione verde e transizione ecologica</c:v>
                  </c:pt>
                  <c:pt idx="2">
                    <c:v>Infrastrutture per una mobilità sostenibile</c:v>
                  </c:pt>
                  <c:pt idx="3">
                    <c:v>Istruzione e ricerca</c:v>
                  </c:pt>
                  <c:pt idx="4">
                    <c:v>Inclusione e coesione</c:v>
                  </c:pt>
                  <c:pt idx="5">
                    <c:v>Salute e resilienza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</c:lvl>
              </c:multiLvlStrCache>
            </c:multiLvlStrRef>
          </c:cat>
          <c:val>
            <c:numRef>
              <c:f>'italia e lombardia'!$F$4:$F$9</c:f>
              <c:numCache>
                <c:formatCode>0.0</c:formatCode>
                <c:ptCount val="6"/>
                <c:pt idx="0">
                  <c:v>1.022</c:v>
                </c:pt>
                <c:pt idx="1">
                  <c:v>4.32</c:v>
                </c:pt>
                <c:pt idx="2">
                  <c:v>2.9969999999999999</c:v>
                </c:pt>
                <c:pt idx="3">
                  <c:v>2.0750000000000002</c:v>
                </c:pt>
                <c:pt idx="4">
                  <c:v>1.6910000000000001</c:v>
                </c:pt>
                <c:pt idx="5">
                  <c:v>1.6540000000000001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E-43C8-849E-484C0B586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8786400"/>
        <c:axId val="618789280"/>
      </c:barChart>
      <c:catAx>
        <c:axId val="6187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8789280"/>
        <c:crosses val="autoZero"/>
        <c:auto val="1"/>
        <c:lblAlgn val="ctr"/>
        <c:lblOffset val="100"/>
        <c:noMultiLvlLbl val="0"/>
      </c:catAx>
      <c:valAx>
        <c:axId val="618789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87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96631671041125"/>
          <c:y val="0.38475255132496544"/>
          <c:w val="0.2097807786593941"/>
          <c:h val="5.0167569335221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Risorse e principali ambiti di intervento PNRR in  Lombardia (in €)</a:t>
            </a:r>
          </a:p>
        </c:rich>
      </c:tx>
      <c:layout>
        <c:manualLayout>
          <c:xMode val="edge"/>
          <c:yMode val="edge"/>
          <c:x val="0.172424049871010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395165720564"/>
          <c:y val="0.11670927973963451"/>
          <c:w val="0.85453492034425926"/>
          <c:h val="0.8132419039281485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395165720564"/>
          <c:y val="0.11670927973963451"/>
          <c:w val="0.85453492034425926"/>
          <c:h val="0.813241903928148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1-489D-AD38-5E1A378292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1-489D-AD38-5E1A378292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1-489D-AD38-5E1A378292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21-489D-AD38-5E1A378292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21-489D-AD38-5E1A378292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21-489D-AD38-5E1A378292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21-489D-AD38-5E1A378292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721-489D-AD38-5E1A378292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721-489D-AD38-5E1A378292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721-489D-AD38-5E1A3782927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721-489D-AD38-5E1A3782927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721-489D-AD38-5E1A3782927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721-489D-AD38-5E1A3782927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721-489D-AD38-5E1A3782927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721-489D-AD38-5E1A3782927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721-489D-AD38-5E1A3782927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721-489D-AD38-5E1A3782927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721-489D-AD38-5E1A3782927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721-489D-AD38-5E1A3782927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721-489D-AD38-5E1A3782927D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721-489D-AD38-5E1A3782927D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721-489D-AD38-5E1A3782927D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721-489D-AD38-5E1A3782927D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721-489D-AD38-5E1A3782927D}"/>
              </c:ext>
            </c:extLst>
          </c:dPt>
          <c:dLbls>
            <c:dLbl>
              <c:idx val="0"/>
              <c:layout>
                <c:manualLayout>
                  <c:x val="0.25584001443950077"/>
                  <c:y val="5.7132696122678191E-2"/>
                </c:manualLayout>
              </c:layout>
              <c:tx>
                <c:rich>
                  <a:bodyPr/>
                  <a:lstStyle/>
                  <a:p>
                    <a:fld id="{BD08B762-871D-4441-A9C3-C587D8100870}" type="CATEGORYNAME">
                      <a:rPr lang="it-IT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it-IT" baseline="0">
                        <a:solidFill>
                          <a:schemeClr val="tx1"/>
                        </a:solidFill>
                      </a:rPr>
                      <a:t>; </a:t>
                    </a:r>
                    <a:fld id="{1F6C566B-DF3E-4033-9E1D-E9D87A6E9A4D}" type="VALUE">
                      <a:rPr lang="it-IT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it-IT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21-489D-AD38-5E1A3782927D}"/>
                </c:ext>
              </c:extLst>
            </c:dLbl>
            <c:dLbl>
              <c:idx val="3"/>
              <c:layout>
                <c:manualLayout>
                  <c:x val="2.4458521098037308E-2"/>
                  <c:y val="3.25009693461126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21-489D-AD38-5E1A3782927D}"/>
                </c:ext>
              </c:extLst>
            </c:dLbl>
            <c:dLbl>
              <c:idx val="4"/>
              <c:layout>
                <c:manualLayout>
                  <c:x val="2.0750981470480188E-2"/>
                  <c:y val="6.6011060881199818E-2"/>
                </c:manualLayout>
              </c:layout>
              <c:tx>
                <c:rich>
                  <a:bodyPr/>
                  <a:lstStyle/>
                  <a:p>
                    <a:fld id="{0D660366-02C5-4BA1-8C37-E5C193DEBE4D}" type="CATEGORYNAME">
                      <a:rPr lang="en-US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sz="1050" baseline="0">
                        <a:solidFill>
                          <a:schemeClr val="tx1"/>
                        </a:solidFill>
                      </a:rPr>
                      <a:t>; </a:t>
                    </a:r>
                    <a:fld id="{58A7AAF8-D816-43EA-BCA6-E32AB8046B65}" type="VALUE">
                      <a:rPr lang="en-US" sz="1050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en-US" sz="105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721-489D-AD38-5E1A3782927D}"/>
                </c:ext>
              </c:extLst>
            </c:dLbl>
            <c:dLbl>
              <c:idx val="5"/>
              <c:layout>
                <c:manualLayout>
                  <c:x val="2.0531450467063266E-2"/>
                  <c:y val="-3.7384813807247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8FB864-CCB1-406B-B622-C626CD03234A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2F385A80-3D1B-4644-933F-249876888476}" type="VALU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US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32558139534884"/>
                      <c:h val="6.06976721956538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721-489D-AD38-5E1A3782927D}"/>
                </c:ext>
              </c:extLst>
            </c:dLbl>
            <c:dLbl>
              <c:idx val="6"/>
              <c:layout>
                <c:manualLayout>
                  <c:x val="1.1182006845259124E-2"/>
                  <c:y val="-0.101207094298115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99F641-2AFC-4295-806C-7E4ED109A0EE}" type="CATEGORYNAME">
                      <a:rPr lang="it-IT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it-IT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94A20EBC-11DF-4637-9E92-2BDECACAC4BF}" type="VALUE">
                      <a:rPr lang="it-IT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it-IT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4580110269127"/>
                      <c:h val="0.106680593239003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721-489D-AD38-5E1A3782927D}"/>
                </c:ext>
              </c:extLst>
            </c:dLbl>
            <c:dLbl>
              <c:idx val="7"/>
              <c:layout>
                <c:manualLayout>
                  <c:x val="1.2347180602835756E-2"/>
                  <c:y val="-2.36846176830028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F7AEB1-682F-4CDD-868A-43049C596DFF}" type="CATEGORYNAME">
                      <a:rPr lang="it-IT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it-IT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C2B6A73E-E3DE-446D-BBEC-064A38E4C3F5}" type="VALUE">
                      <a:rPr lang="it-IT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it-IT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52852852224586"/>
                      <c:h val="0.102209326143155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721-489D-AD38-5E1A3782927D}"/>
                </c:ext>
              </c:extLst>
            </c:dLbl>
            <c:dLbl>
              <c:idx val="8"/>
              <c:layout>
                <c:manualLayout>
                  <c:x val="4.5536445427407417E-2"/>
                  <c:y val="-3.89186983263354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1638B7-DCD4-47C2-A57B-FA6A22CFA851}" type="CATEGORYNAME">
                      <a:rPr lang="it-IT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it-IT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4F39EDDB-F63C-4EB1-A112-D0B4C5DC0CFF}" type="VALUE">
                      <a:rPr lang="it-IT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it-IT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962219528662"/>
                      <c:h val="7.46803069975214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721-489D-AD38-5E1A3782927D}"/>
                </c:ext>
              </c:extLst>
            </c:dLbl>
            <c:dLbl>
              <c:idx val="9"/>
              <c:layout>
                <c:manualLayout>
                  <c:x val="7.2625059209655965E-2"/>
                  <c:y val="-5.661826930848087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318C9F-6D6E-4C32-AE7B-4BD0374E62FC}" type="CATEGORYNAME">
                      <a:rPr lang="it-IT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it-IT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95A5FD02-6E8C-441F-B043-D8F016D95D55}" type="VALUE">
                      <a:rPr lang="it-IT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it-IT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3777420573"/>
                      <c:h val="8.40991071937306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721-489D-AD38-5E1A3782927D}"/>
                </c:ext>
              </c:extLst>
            </c:dLbl>
            <c:dLbl>
              <c:idx val="10"/>
              <c:layout>
                <c:manualLayout>
                  <c:x val="1.8634221407644014E-3"/>
                  <c:y val="-7.8299362893744003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411334-C763-4A36-A3C6-087C78F80EA2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CC2647CD-485D-43D6-8C85-423312835C68}" type="VALU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US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28737896909154"/>
                      <c:h val="8.65116564470956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721-489D-AD38-5E1A3782927D}"/>
                </c:ext>
              </c:extLst>
            </c:dLbl>
            <c:dLbl>
              <c:idx val="11"/>
              <c:layout>
                <c:manualLayout>
                  <c:x val="-0.37561317239274722"/>
                  <c:y val="-2.27410320607703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385C79-DD9B-4545-9B9C-A5135766A545}" type="CATEGORYNAME">
                      <a:rPr lang="it-IT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it-IT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6F57184E-A556-40D9-BFD3-EEE935BDB231}" type="VALUE">
                      <a:rPr lang="it-IT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it-IT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41549577917522"/>
                      <c:h val="9.1009787120272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6721-489D-AD38-5E1A3782927D}"/>
                </c:ext>
              </c:extLst>
            </c:dLbl>
            <c:dLbl>
              <c:idx val="12"/>
              <c:layout>
                <c:manualLayout>
                  <c:x val="-7.9840435147821825E-2"/>
                  <c:y val="-0.147682229239237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26BD17-8C2D-4315-95C0-75DD0FCBD737}" type="CATEGORYNAME">
                      <a:rPr lang="it-IT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it-IT" sz="1100" baseline="0">
                        <a:solidFill>
                          <a:schemeClr val="tx1"/>
                        </a:solidFill>
                      </a:rPr>
                      <a:t>; </a:t>
                    </a:r>
                    <a:fld id="{3C85F1AE-6F17-4873-B48B-6016C71936D2}" type="VALUE">
                      <a:rPr lang="it-IT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it-IT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03861715603498"/>
                      <c:h val="0.153021845036587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6721-489D-AD38-5E1A3782927D}"/>
                </c:ext>
              </c:extLst>
            </c:dLbl>
            <c:dLbl>
              <c:idx val="13"/>
              <c:layout>
                <c:manualLayout>
                  <c:x val="-9.3853807091731051E-2"/>
                  <c:y val="7.4360904940188682E-2"/>
                </c:manualLayout>
              </c:layout>
              <c:tx>
                <c:rich>
                  <a:bodyPr/>
                  <a:lstStyle/>
                  <a:p>
                    <a:fld id="{01DE5689-E4A7-4EEA-8D8C-5CDBD13542A1}" type="CATEGORYNAME">
                      <a:rPr lang="it-IT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it-IT" sz="1050" baseline="0">
                        <a:solidFill>
                          <a:schemeClr val="tx1"/>
                        </a:solidFill>
                      </a:rPr>
                      <a:t>; </a:t>
                    </a:r>
                    <a:fld id="{3BF37C79-E926-4170-AE43-29F056AA5445}" type="VALUE">
                      <a:rPr lang="it-IT" sz="1050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it-IT" sz="105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6721-489D-AD38-5E1A3782927D}"/>
                </c:ext>
              </c:extLst>
            </c:dLbl>
            <c:dLbl>
              <c:idx val="14"/>
              <c:layout>
                <c:manualLayout>
                  <c:x val="-6.9767441860465115E-2"/>
                  <c:y val="-3.7197581497982733E-3"/>
                </c:manualLayout>
              </c:layout>
              <c:tx>
                <c:rich>
                  <a:bodyPr/>
                  <a:lstStyle/>
                  <a:p>
                    <a:fld id="{6E66F769-E4DA-47F5-A819-414EEB161393}" type="CATEGORYNAME">
                      <a:rPr lang="it-IT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it-IT" sz="1050" baseline="0">
                        <a:solidFill>
                          <a:schemeClr val="tx1"/>
                        </a:solidFill>
                      </a:rPr>
                      <a:t>; </a:t>
                    </a:r>
                    <a:fld id="{10A67B7B-A986-4A5F-9C45-8BD1AB4E2077}" type="VALUE">
                      <a:rPr lang="it-IT" sz="1050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it-IT" sz="105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6721-489D-AD38-5E1A3782927D}"/>
                </c:ext>
              </c:extLst>
            </c:dLbl>
            <c:dLbl>
              <c:idx val="15"/>
              <c:layout>
                <c:manualLayout>
                  <c:x val="-2.9690462711634408E-2"/>
                  <c:y val="-7.9748594169804121E-2"/>
                </c:manualLayout>
              </c:layout>
              <c:tx>
                <c:rich>
                  <a:bodyPr/>
                  <a:lstStyle/>
                  <a:p>
                    <a:fld id="{9235D73A-6A33-4E85-9B36-F3E7A76BBCB8}" type="CATEGORYNAME">
                      <a:rPr lang="it-IT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it-IT" sz="1050" baseline="0">
                        <a:solidFill>
                          <a:schemeClr val="tx1"/>
                        </a:solidFill>
                      </a:rPr>
                      <a:t>; </a:t>
                    </a:r>
                    <a:fld id="{ACDD81F8-21DB-4F82-85F6-062A9F8B4314}" type="VALUE">
                      <a:rPr lang="it-IT" sz="1050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it-IT" sz="105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512285795607"/>
                      <c:h val="8.81375544033275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6721-489D-AD38-5E1A3782927D}"/>
                </c:ext>
              </c:extLst>
            </c:dLbl>
            <c:dLbl>
              <c:idx val="16"/>
              <c:layout>
                <c:manualLayout>
                  <c:x val="-5.3991123092464822E-2"/>
                  <c:y val="-5.7461083650654554E-2"/>
                </c:manualLayout>
              </c:layout>
              <c:tx>
                <c:rich>
                  <a:bodyPr/>
                  <a:lstStyle/>
                  <a:p>
                    <a:fld id="{0CBBBA75-88D2-433A-AEC0-599FA9E63E28}" type="CATEGORYNAME">
                      <a:rPr lang="it-IT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it-IT" sz="1050" baseline="0">
                        <a:solidFill>
                          <a:schemeClr val="tx1"/>
                        </a:solidFill>
                      </a:rPr>
                      <a:t>; </a:t>
                    </a:r>
                    <a:fld id="{F83754E5-9970-49B6-A343-D0F04BAF2960}" type="VALUE">
                      <a:rPr lang="it-IT" sz="1050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it-IT" sz="105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721-489D-AD38-5E1A3782927D}"/>
                </c:ext>
              </c:extLst>
            </c:dLbl>
            <c:dLbl>
              <c:idx val="17"/>
              <c:layout>
                <c:manualLayout>
                  <c:x val="-3.4467366053041772E-3"/>
                  <c:y val="-1.69126623850487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12321846810626"/>
                      <c:h val="5.66809087987812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6721-489D-AD38-5E1A3782927D}"/>
                </c:ext>
              </c:extLst>
            </c:dLbl>
            <c:dLbl>
              <c:idx val="18"/>
              <c:layout>
                <c:manualLayout>
                  <c:x val="-0.15693285755761513"/>
                  <c:y val="5.0676913652088996E-3"/>
                </c:manualLayout>
              </c:layout>
              <c:tx>
                <c:rich>
                  <a:bodyPr/>
                  <a:lstStyle/>
                  <a:p>
                    <a:fld id="{8137A790-887E-4B5E-BE6E-3B24DA64974D}" type="CATEGORYNAME">
                      <a:rPr lang="it-IT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it-IT" sz="1050" baseline="0">
                        <a:solidFill>
                          <a:schemeClr val="tx1"/>
                        </a:solidFill>
                      </a:rPr>
                      <a:t>; </a:t>
                    </a:r>
                    <a:fld id="{14F18B3E-DB9B-4D2D-9F26-90BD54994E4C}" type="VALUE">
                      <a:rPr lang="it-IT" sz="1050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it-IT" sz="105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6721-489D-AD38-5E1A3782927D}"/>
                </c:ext>
              </c:extLst>
            </c:dLbl>
            <c:dLbl>
              <c:idx val="19"/>
              <c:layout>
                <c:manualLayout>
                  <c:x val="-0.13430499774668092"/>
                  <c:y val="-7.244805150469452E-3"/>
                </c:manualLayout>
              </c:layout>
              <c:tx>
                <c:rich>
                  <a:bodyPr/>
                  <a:lstStyle/>
                  <a:p>
                    <a:fld id="{0E7EFBD7-F799-449B-B723-84A9B3A989C0}" type="CATEGORYNAME">
                      <a:rPr lang="en-US" sz="1050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sz="1050" baseline="0">
                        <a:solidFill>
                          <a:schemeClr val="tx1"/>
                        </a:solidFill>
                      </a:rPr>
                      <a:t>; </a:t>
                    </a:r>
                    <a:fld id="{EB3EBAA2-7E5D-4B89-9A51-10373AF8B8E9}" type="VALUE">
                      <a:rPr lang="en-US" sz="1050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endParaRPr lang="en-US" sz="105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8331118369955"/>
                      <c:h val="5.44733365613550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6721-489D-AD38-5E1A3782927D}"/>
                </c:ext>
              </c:extLst>
            </c:dLbl>
            <c:dLbl>
              <c:idx val="20"/>
              <c:layout>
                <c:manualLayout>
                  <c:x val="-3.4061683029183595E-2"/>
                  <c:y val="-1.824281196188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3423908614241"/>
                      <c:h val="5.42608320904614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6721-489D-AD38-5E1A3782927D}"/>
                </c:ext>
              </c:extLst>
            </c:dLbl>
            <c:dLbl>
              <c:idx val="21"/>
              <c:layout>
                <c:manualLayout>
                  <c:x val="2.6173306912901491E-2"/>
                  <c:y val="1.84806854263588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721-489D-AD38-5E1A3782927D}"/>
                </c:ext>
              </c:extLst>
            </c:dLbl>
            <c:dLbl>
              <c:idx val="22"/>
              <c:layout>
                <c:manualLayout>
                  <c:x val="0.36010530641193145"/>
                  <c:y val="-9.64303633654193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721-489D-AD38-5E1A3782927D}"/>
                </c:ext>
              </c:extLst>
            </c:dLbl>
            <c:dLbl>
              <c:idx val="23"/>
              <c:layout>
                <c:manualLayout>
                  <c:x val="0.12423376927933444"/>
                  <c:y val="-3.14116686095348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721-489D-AD38-5E1A37829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'Somma e media % risorse'!$A$29:$A$52</c:f>
              <c:strCache>
                <c:ptCount val="24"/>
                <c:pt idx="0">
                  <c:v>Edilizia scolastica (M2C3 1.1 - M4C1)</c:v>
                </c:pt>
                <c:pt idx="1">
                  <c:v>Istruzione e ricerca (M4)</c:v>
                </c:pt>
                <c:pt idx="2">
                  <c:v>Patrimonio culturale (M1C3)</c:v>
                </c:pt>
                <c:pt idx="3">
                  <c:v>Agricoltura (agrosistema irriguo, meccanizzazione)</c:v>
                </c:pt>
                <c:pt idx="4">
                  <c:v>Rinnovo flotte bus, treni verdi</c:v>
                </c:pt>
                <c:pt idx="5">
                  <c:v>Sanità M6C1 C2</c:v>
                </c:pt>
                <c:pt idx="6">
                  <c:v>Rafforzamento mobilità ciclistica M2C2 4.1</c:v>
                </c:pt>
                <c:pt idx="7">
                  <c:v>Politiche sociali Lombardia (Ambiti Territoriali Sociali)</c:v>
                </c:pt>
                <c:pt idx="8">
                  <c:v>Politiche per il lavoro M5C1 </c:v>
                </c:pt>
                <c:pt idx="9">
                  <c:v>Politiche abitative Lombardia  - FC+PINQUA +Ecobonus  (RL+Altri)</c:v>
                </c:pt>
                <c:pt idx="10">
                  <c:v>Aree interne  (M5C3)</c:v>
                </c:pt>
                <c:pt idx="11">
                  <c:v>Misure per la riduzione del rischio idrogeologico e approvvigionamento idrico (M2C4 2.1; 4.1)</c:v>
                </c:pt>
                <c:pt idx="12">
                  <c:v>Investimenti sulla rete ferroviaria (M3C1)</c:v>
                </c:pt>
                <c:pt idx="13">
                  <c:v>Trasporto di massa M2C2 4.2</c:v>
                </c:pt>
                <c:pt idx="14">
                  <c:v>Attrattività borghi e valorizzazione rurale M1C3</c:v>
                </c:pt>
                <c:pt idx="15">
                  <c:v>Task force monitoraggio e performance M1C1</c:v>
                </c:pt>
                <c:pt idx="16">
                  <c:v>Interventi per la resilienza e la valorizzazione del territorio</c:v>
                </c:pt>
                <c:pt idx="17">
                  <c:v>Efficienza energetica</c:v>
                </c:pt>
                <c:pt idx="18">
                  <c:v>Rigenerazione urbana M5C2 2.1 , 2.2  (Milano)</c:v>
                </c:pt>
                <c:pt idx="19">
                  <c:v>Edilizia carceraria </c:v>
                </c:pt>
                <c:pt idx="20">
                  <c:v>Digitalizzazione</c:v>
                </c:pt>
                <c:pt idx="21">
                  <c:v>Siti orfani</c:v>
                </c:pt>
                <c:pt idx="22">
                  <c:v>Logistica/commercio</c:v>
                </c:pt>
                <c:pt idx="23">
                  <c:v>Economia circolare</c:v>
                </c:pt>
              </c:strCache>
            </c:strRef>
          </c:cat>
          <c:val>
            <c:numRef>
              <c:f>'Somma e media % risorse'!$B$29:$B$52</c:f>
              <c:numCache>
                <c:formatCode>#,##0.00\ "€"</c:formatCode>
                <c:ptCount val="24"/>
                <c:pt idx="0">
                  <c:v>832375628.59000003</c:v>
                </c:pt>
                <c:pt idx="1">
                  <c:v>1362184051.8800001</c:v>
                </c:pt>
                <c:pt idx="2">
                  <c:v>153186209.86000001</c:v>
                </c:pt>
                <c:pt idx="3">
                  <c:v>69178494.599999994</c:v>
                </c:pt>
                <c:pt idx="4" formatCode="&quot;€&quot;#,##0.00_);[Red]\(&quot;€&quot;#,##0.00\)">
                  <c:v>471151083.76999998</c:v>
                </c:pt>
                <c:pt idx="5">
                  <c:v>1853832615.5799999</c:v>
                </c:pt>
                <c:pt idx="6">
                  <c:v>52717946</c:v>
                </c:pt>
                <c:pt idx="7" formatCode="#,##0.00">
                  <c:v>397028679.30000001</c:v>
                </c:pt>
                <c:pt idx="8" formatCode="&quot;€&quot;#,##0.00_);[Red]\(&quot;€&quot;#,##0.00\)">
                  <c:v>242506404</c:v>
                </c:pt>
                <c:pt idx="9" formatCode="#,##0.00">
                  <c:v>1147456565.25</c:v>
                </c:pt>
                <c:pt idx="10" formatCode="&quot;€&quot;#,##0.00_);[Red]\(&quot;€&quot;#,##0.00\)">
                  <c:v>13640000</c:v>
                </c:pt>
                <c:pt idx="11">
                  <c:v>531058990.50999999</c:v>
                </c:pt>
                <c:pt idx="12">
                  <c:v>3194926466.4000001</c:v>
                </c:pt>
                <c:pt idx="13">
                  <c:v>646017359.27999997</c:v>
                </c:pt>
                <c:pt idx="14">
                  <c:v>78926901.260000005</c:v>
                </c:pt>
                <c:pt idx="15">
                  <c:v>38632000</c:v>
                </c:pt>
                <c:pt idx="16">
                  <c:v>1050847589.3099999</c:v>
                </c:pt>
                <c:pt idx="17">
                  <c:v>632105028.98000002</c:v>
                </c:pt>
                <c:pt idx="18">
                  <c:v>722239297.07999992</c:v>
                </c:pt>
                <c:pt idx="19">
                  <c:v>20780000</c:v>
                </c:pt>
                <c:pt idx="20">
                  <c:v>835499775.21999991</c:v>
                </c:pt>
                <c:pt idx="21">
                  <c:v>51732673.560000002</c:v>
                </c:pt>
                <c:pt idx="22">
                  <c:v>13267260.9</c:v>
                </c:pt>
                <c:pt idx="23">
                  <c:v>134269110.63999999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6721-489D-AD38-5E1A37829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Percentuale risorse attribuite a Regione Lombardia sul totale  lombardo</a:t>
            </a:r>
          </a:p>
        </c:rich>
      </c:tx>
      <c:layout>
        <c:manualLayout>
          <c:xMode val="edge"/>
          <c:yMode val="edge"/>
          <c:x val="6.6796635133759649E-2"/>
          <c:y val="3.8900072757979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4000"/>
                  </a:schemeClr>
                </a:gs>
                <a:gs pos="69000">
                  <a:schemeClr val="accent1">
                    <a:shade val="86000"/>
                    <a:satMod val="130000"/>
                    <a:lumMod val="102000"/>
                  </a:schemeClr>
                </a:gs>
                <a:gs pos="100000">
                  <a:schemeClr val="accent1">
                    <a:shade val="72000"/>
                    <a:satMod val="13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25400" h="25400"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'Somma e media % risorse'!$B$24:$H$24</c:f>
              <c:strCache>
                <c:ptCount val="7"/>
                <c:pt idx="1">
                  <c:v>% M1</c:v>
                </c:pt>
                <c:pt idx="2">
                  <c:v>% M2</c:v>
                </c:pt>
                <c:pt idx="3">
                  <c:v>% M3</c:v>
                </c:pt>
                <c:pt idx="4">
                  <c:v>% M4</c:v>
                </c:pt>
                <c:pt idx="5">
                  <c:v>% M5</c:v>
                </c:pt>
                <c:pt idx="6">
                  <c:v>% M6</c:v>
                </c:pt>
              </c:strCache>
            </c:strRef>
          </c:cat>
          <c:val>
            <c:numRef>
              <c:f>'Somma e media % risorse'!$B$25:$H$25</c:f>
              <c:numCache>
                <c:formatCode>_(* #,##0.00_);_(* \(#,##0.00\);_(* "-"??_);_(@_)</c:formatCode>
                <c:ptCount val="7"/>
                <c:pt idx="0">
                  <c:v>19.565605395502548</c:v>
                </c:pt>
                <c:pt idx="1">
                  <c:v>8.7789866110714954</c:v>
                </c:pt>
                <c:pt idx="2">
                  <c:v>12.811068310630432</c:v>
                </c:pt>
                <c:pt idx="3">
                  <c:v>1.9175393515230554</c:v>
                </c:pt>
                <c:pt idx="4">
                  <c:v>0</c:v>
                </c:pt>
                <c:pt idx="5">
                  <c:v>17.391893549575023</c:v>
                </c:pt>
                <c:pt idx="6">
                  <c:v>96.388491688120752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C-452F-9B98-0F83A4CFD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0443728"/>
        <c:axId val="85044766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tint val="94000"/>
                          <a:satMod val="100000"/>
                          <a:lumMod val="104000"/>
                        </a:schemeClr>
                      </a:gs>
                      <a:gs pos="69000">
                        <a:schemeClr val="accent2">
                          <a:shade val="86000"/>
                          <a:satMod val="130000"/>
                          <a:lumMod val="102000"/>
                        </a:schemeClr>
                      </a:gs>
                      <a:gs pos="100000">
                        <a:schemeClr val="accent2">
                          <a:shade val="72000"/>
                          <a:satMod val="13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76200" dist="38100" dir="5400000" algn="ctr" rotWithShape="0">
                      <a:srgbClr val="000000">
                        <a:alpha val="76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/>
                  </a:scene3d>
                  <a:sp3d prstMaterial="matte">
                    <a:bevelT w="25400" h="25400" prst="relaxedInset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'Somma e media % risorse'!$B$24:$H$24</c15:sqref>
                        </c15:formulaRef>
                      </c:ext>
                    </c:extLst>
                    <c:strCache>
                      <c:ptCount val="7"/>
                      <c:pt idx="1">
                        <c:v>% M1</c:v>
                      </c:pt>
                      <c:pt idx="2">
                        <c:v>% M2</c:v>
                      </c:pt>
                      <c:pt idx="3">
                        <c:v>% M3</c:v>
                      </c:pt>
                      <c:pt idx="4">
                        <c:v>% M4</c:v>
                      </c:pt>
                      <c:pt idx="5">
                        <c:v>% M5</c:v>
                      </c:pt>
                      <c:pt idx="6">
                        <c:v>% M6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'Somma e media % risorse'!$B$26:$H$26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37C-452F-9B98-0F83A4CFD4B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gradFill rotWithShape="1">
                    <a:gsLst>
                      <a:gs pos="0">
                        <a:schemeClr val="accent3">
                          <a:tint val="94000"/>
                          <a:satMod val="100000"/>
                          <a:lumMod val="104000"/>
                        </a:schemeClr>
                      </a:gs>
                      <a:gs pos="69000">
                        <a:schemeClr val="accent3">
                          <a:shade val="86000"/>
                          <a:satMod val="130000"/>
                          <a:lumMod val="102000"/>
                        </a:schemeClr>
                      </a:gs>
                      <a:gs pos="100000">
                        <a:schemeClr val="accent3">
                          <a:shade val="72000"/>
                          <a:satMod val="13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76200" dist="38100" dir="5400000" algn="ctr" rotWithShape="0">
                      <a:srgbClr val="000000">
                        <a:alpha val="76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/>
                  </a:scene3d>
                  <a:sp3d prstMaterial="matte">
                    <a:bevelT w="25400" h="25400" prst="relaxedInset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'Somma e media % risorse'!$B$24:$H$24</c15:sqref>
                        </c15:formulaRef>
                      </c:ext>
                    </c:extLst>
                    <c:strCache>
                      <c:ptCount val="7"/>
                      <c:pt idx="1">
                        <c:v>% M1</c:v>
                      </c:pt>
                      <c:pt idx="2">
                        <c:v>% M2</c:v>
                      </c:pt>
                      <c:pt idx="3">
                        <c:v>% M3</c:v>
                      </c:pt>
                      <c:pt idx="4">
                        <c:v>% M4</c:v>
                      </c:pt>
                      <c:pt idx="5">
                        <c:v>% M5</c:v>
                      </c:pt>
                      <c:pt idx="6">
                        <c:v>% M6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'Somma e media % risorse'!$B$27:$H$27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37C-452F-9B98-0F83A4CFD4B8}"/>
                  </c:ext>
                </c:extLst>
              </c15:ser>
            </c15:filteredBarSeries>
          </c:ext>
        </c:extLst>
      </c:bar3DChart>
      <c:catAx>
        <c:axId val="85044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0447664"/>
        <c:crosses val="autoZero"/>
        <c:auto val="1"/>
        <c:lblAlgn val="ctr"/>
        <c:lblOffset val="100"/>
        <c:noMultiLvlLbl val="0"/>
      </c:catAx>
      <c:valAx>
        <c:axId val="85044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044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B966-6BFF-4AC6-B97A-B067D1D54B3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16EBA-091F-4533-B3E5-7B9FDD33DEB4}">
      <dgm:prSet/>
      <dgm:spPr/>
      <dgm:t>
        <a:bodyPr/>
        <a:lstStyle/>
        <a:p>
          <a:r>
            <a:rPr lang="it-IT" b="1" dirty="0"/>
            <a:t>Assicurare il coordinamento delle Direzioni Generali titolari degli interventi afferenti al Piano Nazionale di Ripresa e Resilienza di cui Regione Lombardia risulta essere soggetto attuatore o beneficiario, ai fini di un’efficace programmazione e attuazione del Piano stesso</a:t>
          </a:r>
          <a:endParaRPr lang="en-US" b="1" dirty="0"/>
        </a:p>
      </dgm:t>
    </dgm:pt>
    <dgm:pt modelId="{0CAA2CBF-704B-4FEF-B2C8-316BFDCE99CE}" type="parTrans" cxnId="{8D1AE1EE-D007-4515-940C-B9225EAE4EEB}">
      <dgm:prSet/>
      <dgm:spPr/>
      <dgm:t>
        <a:bodyPr/>
        <a:lstStyle/>
        <a:p>
          <a:endParaRPr lang="en-US"/>
        </a:p>
      </dgm:t>
    </dgm:pt>
    <dgm:pt modelId="{23A164ED-D5A2-4996-AA4B-77E97A6F51E6}" type="sibTrans" cxnId="{8D1AE1EE-D007-4515-940C-B9225EAE4EEB}">
      <dgm:prSet/>
      <dgm:spPr/>
      <dgm:t>
        <a:bodyPr/>
        <a:lstStyle/>
        <a:p>
          <a:endParaRPr lang="en-US"/>
        </a:p>
      </dgm:t>
    </dgm:pt>
    <dgm:pt modelId="{473CA19F-7129-40EA-BB54-F9ED90E65B3E}">
      <dgm:prSet/>
      <dgm:spPr/>
      <dgm:t>
        <a:bodyPr/>
        <a:lstStyle/>
        <a:p>
          <a:r>
            <a:rPr lang="it-IT" b="1" dirty="0"/>
            <a:t>Raccogliere l’esito dei monitoraggi e verifiche sull’avanzamento dei progetti di cui Regione Lombardia è soggetto attuatore o beneficiario, nonché il raggiungimento degli obiettivi, nel rispetto di milestone e target così come indicati nel Piano</a:t>
          </a:r>
          <a:endParaRPr lang="en-US" b="1" dirty="0"/>
        </a:p>
      </dgm:t>
    </dgm:pt>
    <dgm:pt modelId="{8EE2D121-303C-4137-9C85-37E7521C5B65}" type="parTrans" cxnId="{E42B70D9-EC3F-491B-99EC-868EB8AA54B7}">
      <dgm:prSet/>
      <dgm:spPr/>
      <dgm:t>
        <a:bodyPr/>
        <a:lstStyle/>
        <a:p>
          <a:endParaRPr lang="en-US"/>
        </a:p>
      </dgm:t>
    </dgm:pt>
    <dgm:pt modelId="{065727CE-37C8-4746-9ABD-3B4AF288946F}" type="sibTrans" cxnId="{E42B70D9-EC3F-491B-99EC-868EB8AA54B7}">
      <dgm:prSet/>
      <dgm:spPr/>
      <dgm:t>
        <a:bodyPr/>
        <a:lstStyle/>
        <a:p>
          <a:endParaRPr lang="en-US"/>
        </a:p>
      </dgm:t>
    </dgm:pt>
    <dgm:pt modelId="{1E78EB69-5DF3-49FD-97CD-5C5311F230B1}">
      <dgm:prSet/>
      <dgm:spPr/>
      <dgm:t>
        <a:bodyPr/>
        <a:lstStyle/>
        <a:p>
          <a:r>
            <a:rPr lang="it-IT" b="1" dirty="0"/>
            <a:t>Mantenere un presidio conoscitivo sull’utilizzo delle risorse finanziarie assegnate a Regione Lombardia come soggetto attuatore</a:t>
          </a:r>
          <a:endParaRPr lang="en-US" b="1" dirty="0"/>
        </a:p>
      </dgm:t>
    </dgm:pt>
    <dgm:pt modelId="{9D3B6523-B661-4727-85C0-A599FBB7140A}" type="parTrans" cxnId="{B713C86D-0425-4921-BB1F-64783A85892F}">
      <dgm:prSet/>
      <dgm:spPr/>
      <dgm:t>
        <a:bodyPr/>
        <a:lstStyle/>
        <a:p>
          <a:endParaRPr lang="en-US"/>
        </a:p>
      </dgm:t>
    </dgm:pt>
    <dgm:pt modelId="{73FDF15C-1503-4DA0-8855-9319C48305F1}" type="sibTrans" cxnId="{B713C86D-0425-4921-BB1F-64783A85892F}">
      <dgm:prSet/>
      <dgm:spPr/>
      <dgm:t>
        <a:bodyPr/>
        <a:lstStyle/>
        <a:p>
          <a:endParaRPr lang="en-US"/>
        </a:p>
      </dgm:t>
    </dgm:pt>
    <dgm:pt modelId="{B72B8726-1C18-4C33-93CC-E7E518BEDFFD}">
      <dgm:prSet/>
      <dgm:spPr/>
      <dgm:t>
        <a:bodyPr/>
        <a:lstStyle/>
        <a:p>
          <a:r>
            <a:rPr lang="it-IT" b="1" dirty="0"/>
            <a:t>Ricercare e mantenere un presidio conoscitivo sugli investimenti ammessi e finanziati dal Piano sul territorio lombardo</a:t>
          </a:r>
          <a:endParaRPr lang="en-US" b="1" dirty="0"/>
        </a:p>
      </dgm:t>
    </dgm:pt>
    <dgm:pt modelId="{829E5F12-2DD0-4509-BA82-812DBCDF2172}" type="parTrans" cxnId="{9AEDC2C3-DE57-47F4-9822-6F3266B2FCF2}">
      <dgm:prSet/>
      <dgm:spPr/>
      <dgm:t>
        <a:bodyPr/>
        <a:lstStyle/>
        <a:p>
          <a:endParaRPr lang="en-US"/>
        </a:p>
      </dgm:t>
    </dgm:pt>
    <dgm:pt modelId="{B1C16AF0-6499-4574-8891-AFEA4EBA6D18}" type="sibTrans" cxnId="{9AEDC2C3-DE57-47F4-9822-6F3266B2FCF2}">
      <dgm:prSet/>
      <dgm:spPr/>
      <dgm:t>
        <a:bodyPr/>
        <a:lstStyle/>
        <a:p>
          <a:endParaRPr lang="en-US"/>
        </a:p>
      </dgm:t>
    </dgm:pt>
    <dgm:pt modelId="{95F7D375-D279-4C3B-AF96-360876BDFE0D}" type="pres">
      <dgm:prSet presAssocID="{3AB9B966-6BFF-4AC6-B97A-B067D1D54B3C}" presName="outerComposite" presStyleCnt="0">
        <dgm:presLayoutVars>
          <dgm:chMax val="5"/>
          <dgm:dir/>
          <dgm:resizeHandles val="exact"/>
        </dgm:presLayoutVars>
      </dgm:prSet>
      <dgm:spPr/>
    </dgm:pt>
    <dgm:pt modelId="{E43D60C0-68F3-4E8D-9917-97F30F48B0FD}" type="pres">
      <dgm:prSet presAssocID="{3AB9B966-6BFF-4AC6-B97A-B067D1D54B3C}" presName="dummyMaxCanvas" presStyleCnt="0">
        <dgm:presLayoutVars/>
      </dgm:prSet>
      <dgm:spPr/>
    </dgm:pt>
    <dgm:pt modelId="{B80A06EF-060E-4DAD-AD9E-69C6531FE7DB}" type="pres">
      <dgm:prSet presAssocID="{3AB9B966-6BFF-4AC6-B97A-B067D1D54B3C}" presName="FourNodes_1" presStyleLbl="node1" presStyleIdx="0" presStyleCnt="4">
        <dgm:presLayoutVars>
          <dgm:bulletEnabled val="1"/>
        </dgm:presLayoutVars>
      </dgm:prSet>
      <dgm:spPr/>
    </dgm:pt>
    <dgm:pt modelId="{FBA3EEB5-0BAC-4603-8266-36E9AB2815E9}" type="pres">
      <dgm:prSet presAssocID="{3AB9B966-6BFF-4AC6-B97A-B067D1D54B3C}" presName="FourNodes_2" presStyleLbl="node1" presStyleIdx="1" presStyleCnt="4">
        <dgm:presLayoutVars>
          <dgm:bulletEnabled val="1"/>
        </dgm:presLayoutVars>
      </dgm:prSet>
      <dgm:spPr/>
    </dgm:pt>
    <dgm:pt modelId="{628AB86D-3067-47F9-A48D-B5A3B563C585}" type="pres">
      <dgm:prSet presAssocID="{3AB9B966-6BFF-4AC6-B97A-B067D1D54B3C}" presName="FourNodes_3" presStyleLbl="node1" presStyleIdx="2" presStyleCnt="4">
        <dgm:presLayoutVars>
          <dgm:bulletEnabled val="1"/>
        </dgm:presLayoutVars>
      </dgm:prSet>
      <dgm:spPr/>
    </dgm:pt>
    <dgm:pt modelId="{3887F03A-7B7D-404D-882E-C9E17654C7D2}" type="pres">
      <dgm:prSet presAssocID="{3AB9B966-6BFF-4AC6-B97A-B067D1D54B3C}" presName="FourNodes_4" presStyleLbl="node1" presStyleIdx="3" presStyleCnt="4">
        <dgm:presLayoutVars>
          <dgm:bulletEnabled val="1"/>
        </dgm:presLayoutVars>
      </dgm:prSet>
      <dgm:spPr/>
    </dgm:pt>
    <dgm:pt modelId="{8D735D2B-2657-41D4-9EF3-87805D9F6FCC}" type="pres">
      <dgm:prSet presAssocID="{3AB9B966-6BFF-4AC6-B97A-B067D1D54B3C}" presName="FourConn_1-2" presStyleLbl="fgAccFollowNode1" presStyleIdx="0" presStyleCnt="3">
        <dgm:presLayoutVars>
          <dgm:bulletEnabled val="1"/>
        </dgm:presLayoutVars>
      </dgm:prSet>
      <dgm:spPr/>
    </dgm:pt>
    <dgm:pt modelId="{E641D557-794B-4842-AC7F-96EFE4646536}" type="pres">
      <dgm:prSet presAssocID="{3AB9B966-6BFF-4AC6-B97A-B067D1D54B3C}" presName="FourConn_2-3" presStyleLbl="fgAccFollowNode1" presStyleIdx="1" presStyleCnt="3">
        <dgm:presLayoutVars>
          <dgm:bulletEnabled val="1"/>
        </dgm:presLayoutVars>
      </dgm:prSet>
      <dgm:spPr/>
    </dgm:pt>
    <dgm:pt modelId="{EB3D2F86-2C07-4500-A643-68A533F6D0D4}" type="pres">
      <dgm:prSet presAssocID="{3AB9B966-6BFF-4AC6-B97A-B067D1D54B3C}" presName="FourConn_3-4" presStyleLbl="fgAccFollowNode1" presStyleIdx="2" presStyleCnt="3">
        <dgm:presLayoutVars>
          <dgm:bulletEnabled val="1"/>
        </dgm:presLayoutVars>
      </dgm:prSet>
      <dgm:spPr/>
    </dgm:pt>
    <dgm:pt modelId="{78A5CF75-7665-4950-B96D-EAFB293EC023}" type="pres">
      <dgm:prSet presAssocID="{3AB9B966-6BFF-4AC6-B97A-B067D1D54B3C}" presName="FourNodes_1_text" presStyleLbl="node1" presStyleIdx="3" presStyleCnt="4">
        <dgm:presLayoutVars>
          <dgm:bulletEnabled val="1"/>
        </dgm:presLayoutVars>
      </dgm:prSet>
      <dgm:spPr/>
    </dgm:pt>
    <dgm:pt modelId="{CB377621-752F-4A28-AAC0-1C2B556B2AEB}" type="pres">
      <dgm:prSet presAssocID="{3AB9B966-6BFF-4AC6-B97A-B067D1D54B3C}" presName="FourNodes_2_text" presStyleLbl="node1" presStyleIdx="3" presStyleCnt="4">
        <dgm:presLayoutVars>
          <dgm:bulletEnabled val="1"/>
        </dgm:presLayoutVars>
      </dgm:prSet>
      <dgm:spPr/>
    </dgm:pt>
    <dgm:pt modelId="{00AA16E3-AFDF-4403-8FCC-8520F39616A6}" type="pres">
      <dgm:prSet presAssocID="{3AB9B966-6BFF-4AC6-B97A-B067D1D54B3C}" presName="FourNodes_3_text" presStyleLbl="node1" presStyleIdx="3" presStyleCnt="4">
        <dgm:presLayoutVars>
          <dgm:bulletEnabled val="1"/>
        </dgm:presLayoutVars>
      </dgm:prSet>
      <dgm:spPr/>
    </dgm:pt>
    <dgm:pt modelId="{9D3BD2B2-A028-405E-9FD7-C544F5EB8C91}" type="pres">
      <dgm:prSet presAssocID="{3AB9B966-6BFF-4AC6-B97A-B067D1D54B3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7CD4805-DF9B-4D9B-82F0-2E3382061155}" type="presOf" srcId="{B72B8726-1C18-4C33-93CC-E7E518BEDFFD}" destId="{9D3BD2B2-A028-405E-9FD7-C544F5EB8C91}" srcOrd="1" destOrd="0" presId="urn:microsoft.com/office/officeart/2005/8/layout/vProcess5"/>
    <dgm:cxn modelId="{17016414-EF83-407B-BD69-848676786ECE}" type="presOf" srcId="{473CA19F-7129-40EA-BB54-F9ED90E65B3E}" destId="{CB377621-752F-4A28-AAC0-1C2B556B2AEB}" srcOrd="1" destOrd="0" presId="urn:microsoft.com/office/officeart/2005/8/layout/vProcess5"/>
    <dgm:cxn modelId="{BA4DF820-ABBB-4057-AF7E-F0532D85A9EC}" type="presOf" srcId="{9C216EBA-091F-4533-B3E5-7B9FDD33DEB4}" destId="{B80A06EF-060E-4DAD-AD9E-69C6531FE7DB}" srcOrd="0" destOrd="0" presId="urn:microsoft.com/office/officeart/2005/8/layout/vProcess5"/>
    <dgm:cxn modelId="{5C93F921-1AD7-44D3-B966-B3D32C4DE1A8}" type="presOf" srcId="{23A164ED-D5A2-4996-AA4B-77E97A6F51E6}" destId="{8D735D2B-2657-41D4-9EF3-87805D9F6FCC}" srcOrd="0" destOrd="0" presId="urn:microsoft.com/office/officeart/2005/8/layout/vProcess5"/>
    <dgm:cxn modelId="{0E0CC626-7197-4913-9760-D75BFB1C2F1B}" type="presOf" srcId="{9C216EBA-091F-4533-B3E5-7B9FDD33DEB4}" destId="{78A5CF75-7665-4950-B96D-EAFB293EC023}" srcOrd="1" destOrd="0" presId="urn:microsoft.com/office/officeart/2005/8/layout/vProcess5"/>
    <dgm:cxn modelId="{3EE32C2A-3A80-477D-8B88-8CCDB7EA7847}" type="presOf" srcId="{3AB9B966-6BFF-4AC6-B97A-B067D1D54B3C}" destId="{95F7D375-D279-4C3B-AF96-360876BDFE0D}" srcOrd="0" destOrd="0" presId="urn:microsoft.com/office/officeart/2005/8/layout/vProcess5"/>
    <dgm:cxn modelId="{3BD7A434-6AD6-4C47-803E-1D002F606234}" type="presOf" srcId="{1E78EB69-5DF3-49FD-97CD-5C5311F230B1}" destId="{00AA16E3-AFDF-4403-8FCC-8520F39616A6}" srcOrd="1" destOrd="0" presId="urn:microsoft.com/office/officeart/2005/8/layout/vProcess5"/>
    <dgm:cxn modelId="{168EF134-C4E3-4738-A9DA-02443F36A4FE}" type="presOf" srcId="{B72B8726-1C18-4C33-93CC-E7E518BEDFFD}" destId="{3887F03A-7B7D-404D-882E-C9E17654C7D2}" srcOrd="0" destOrd="0" presId="urn:microsoft.com/office/officeart/2005/8/layout/vProcess5"/>
    <dgm:cxn modelId="{AE47F13F-7770-454A-A916-F235D6A8C31D}" type="presOf" srcId="{473CA19F-7129-40EA-BB54-F9ED90E65B3E}" destId="{FBA3EEB5-0BAC-4603-8266-36E9AB2815E9}" srcOrd="0" destOrd="0" presId="urn:microsoft.com/office/officeart/2005/8/layout/vProcess5"/>
    <dgm:cxn modelId="{7C475041-5FBE-49D4-98B9-7C2465918B3B}" type="presOf" srcId="{065727CE-37C8-4746-9ABD-3B4AF288946F}" destId="{E641D557-794B-4842-AC7F-96EFE4646536}" srcOrd="0" destOrd="0" presId="urn:microsoft.com/office/officeart/2005/8/layout/vProcess5"/>
    <dgm:cxn modelId="{B713C86D-0425-4921-BB1F-64783A85892F}" srcId="{3AB9B966-6BFF-4AC6-B97A-B067D1D54B3C}" destId="{1E78EB69-5DF3-49FD-97CD-5C5311F230B1}" srcOrd="2" destOrd="0" parTransId="{9D3B6523-B661-4727-85C0-A599FBB7140A}" sibTransId="{73FDF15C-1503-4DA0-8855-9319C48305F1}"/>
    <dgm:cxn modelId="{FFA670AB-15FC-4C18-BE6D-21741140B84B}" type="presOf" srcId="{1E78EB69-5DF3-49FD-97CD-5C5311F230B1}" destId="{628AB86D-3067-47F9-A48D-B5A3B563C585}" srcOrd="0" destOrd="0" presId="urn:microsoft.com/office/officeart/2005/8/layout/vProcess5"/>
    <dgm:cxn modelId="{9AEDC2C3-DE57-47F4-9822-6F3266B2FCF2}" srcId="{3AB9B966-6BFF-4AC6-B97A-B067D1D54B3C}" destId="{B72B8726-1C18-4C33-93CC-E7E518BEDFFD}" srcOrd="3" destOrd="0" parTransId="{829E5F12-2DD0-4509-BA82-812DBCDF2172}" sibTransId="{B1C16AF0-6499-4574-8891-AFEA4EBA6D18}"/>
    <dgm:cxn modelId="{935E26D3-82E1-4728-AC77-28F668F44EC4}" type="presOf" srcId="{73FDF15C-1503-4DA0-8855-9319C48305F1}" destId="{EB3D2F86-2C07-4500-A643-68A533F6D0D4}" srcOrd="0" destOrd="0" presId="urn:microsoft.com/office/officeart/2005/8/layout/vProcess5"/>
    <dgm:cxn modelId="{E42B70D9-EC3F-491B-99EC-868EB8AA54B7}" srcId="{3AB9B966-6BFF-4AC6-B97A-B067D1D54B3C}" destId="{473CA19F-7129-40EA-BB54-F9ED90E65B3E}" srcOrd="1" destOrd="0" parTransId="{8EE2D121-303C-4137-9C85-37E7521C5B65}" sibTransId="{065727CE-37C8-4746-9ABD-3B4AF288946F}"/>
    <dgm:cxn modelId="{8D1AE1EE-D007-4515-940C-B9225EAE4EEB}" srcId="{3AB9B966-6BFF-4AC6-B97A-B067D1D54B3C}" destId="{9C216EBA-091F-4533-B3E5-7B9FDD33DEB4}" srcOrd="0" destOrd="0" parTransId="{0CAA2CBF-704B-4FEF-B2C8-316BFDCE99CE}" sibTransId="{23A164ED-D5A2-4996-AA4B-77E97A6F51E6}"/>
    <dgm:cxn modelId="{8B18E3EF-0DCC-4018-9EF5-A36372499191}" type="presParOf" srcId="{95F7D375-D279-4C3B-AF96-360876BDFE0D}" destId="{E43D60C0-68F3-4E8D-9917-97F30F48B0FD}" srcOrd="0" destOrd="0" presId="urn:microsoft.com/office/officeart/2005/8/layout/vProcess5"/>
    <dgm:cxn modelId="{F2964554-A754-4D2C-AB97-9D2AE19376AF}" type="presParOf" srcId="{95F7D375-D279-4C3B-AF96-360876BDFE0D}" destId="{B80A06EF-060E-4DAD-AD9E-69C6531FE7DB}" srcOrd="1" destOrd="0" presId="urn:microsoft.com/office/officeart/2005/8/layout/vProcess5"/>
    <dgm:cxn modelId="{F6563230-3CF8-4B02-BA57-843ED42A2BFB}" type="presParOf" srcId="{95F7D375-D279-4C3B-AF96-360876BDFE0D}" destId="{FBA3EEB5-0BAC-4603-8266-36E9AB2815E9}" srcOrd="2" destOrd="0" presId="urn:microsoft.com/office/officeart/2005/8/layout/vProcess5"/>
    <dgm:cxn modelId="{208ADF07-A258-4857-9224-D6C01CB24639}" type="presParOf" srcId="{95F7D375-D279-4C3B-AF96-360876BDFE0D}" destId="{628AB86D-3067-47F9-A48D-B5A3B563C585}" srcOrd="3" destOrd="0" presId="urn:microsoft.com/office/officeart/2005/8/layout/vProcess5"/>
    <dgm:cxn modelId="{ADD086F8-115A-4328-A7AC-561AA949E495}" type="presParOf" srcId="{95F7D375-D279-4C3B-AF96-360876BDFE0D}" destId="{3887F03A-7B7D-404D-882E-C9E17654C7D2}" srcOrd="4" destOrd="0" presId="urn:microsoft.com/office/officeart/2005/8/layout/vProcess5"/>
    <dgm:cxn modelId="{2B63CE1F-1F7E-427C-801F-A10FE880D107}" type="presParOf" srcId="{95F7D375-D279-4C3B-AF96-360876BDFE0D}" destId="{8D735D2B-2657-41D4-9EF3-87805D9F6FCC}" srcOrd="5" destOrd="0" presId="urn:microsoft.com/office/officeart/2005/8/layout/vProcess5"/>
    <dgm:cxn modelId="{4FAD31C1-A137-4EB5-86E4-FA200EA88EFD}" type="presParOf" srcId="{95F7D375-D279-4C3B-AF96-360876BDFE0D}" destId="{E641D557-794B-4842-AC7F-96EFE4646536}" srcOrd="6" destOrd="0" presId="urn:microsoft.com/office/officeart/2005/8/layout/vProcess5"/>
    <dgm:cxn modelId="{524F5420-3D7B-4BF4-A7ED-3ED7CA430B2C}" type="presParOf" srcId="{95F7D375-D279-4C3B-AF96-360876BDFE0D}" destId="{EB3D2F86-2C07-4500-A643-68A533F6D0D4}" srcOrd="7" destOrd="0" presId="urn:microsoft.com/office/officeart/2005/8/layout/vProcess5"/>
    <dgm:cxn modelId="{D344CE48-27D0-44A1-9C51-BB445BC1286C}" type="presParOf" srcId="{95F7D375-D279-4C3B-AF96-360876BDFE0D}" destId="{78A5CF75-7665-4950-B96D-EAFB293EC023}" srcOrd="8" destOrd="0" presId="urn:microsoft.com/office/officeart/2005/8/layout/vProcess5"/>
    <dgm:cxn modelId="{FBD2D2D1-FB9B-4D03-A67F-915EE0FDABDB}" type="presParOf" srcId="{95F7D375-D279-4C3B-AF96-360876BDFE0D}" destId="{CB377621-752F-4A28-AAC0-1C2B556B2AEB}" srcOrd="9" destOrd="0" presId="urn:microsoft.com/office/officeart/2005/8/layout/vProcess5"/>
    <dgm:cxn modelId="{8E8E530C-F5EA-4001-B54F-E2EE4AD2A9A9}" type="presParOf" srcId="{95F7D375-D279-4C3B-AF96-360876BDFE0D}" destId="{00AA16E3-AFDF-4403-8FCC-8520F39616A6}" srcOrd="10" destOrd="0" presId="urn:microsoft.com/office/officeart/2005/8/layout/vProcess5"/>
    <dgm:cxn modelId="{D4A07A5D-6A7E-445A-B604-F939FD823890}" type="presParOf" srcId="{95F7D375-D279-4C3B-AF96-360876BDFE0D}" destId="{9D3BD2B2-A028-405E-9FD7-C544F5EB8C9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A06EF-060E-4DAD-AD9E-69C6531FE7DB}">
      <dsp:nvSpPr>
        <dsp:cNvPr id="0" name=""/>
        <dsp:cNvSpPr/>
      </dsp:nvSpPr>
      <dsp:spPr>
        <a:xfrm>
          <a:off x="0" y="0"/>
          <a:ext cx="7178936" cy="899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Assicurare il coordinamento delle Direzioni Generali titolari degli interventi afferenti al Piano Nazionale di Ripresa e Resilienza di cui Regione Lombardia risulta essere soggetto attuatore o beneficiario, ai fini di un’efficace programmazione e attuazione del Piano stesso</a:t>
          </a:r>
          <a:endParaRPr lang="en-US" sz="1300" b="1" kern="1200" dirty="0"/>
        </a:p>
      </dsp:txBody>
      <dsp:txXfrm>
        <a:off x="26336" y="26336"/>
        <a:ext cx="6132678" cy="846500"/>
      </dsp:txXfrm>
    </dsp:sp>
    <dsp:sp modelId="{FBA3EEB5-0BAC-4603-8266-36E9AB2815E9}">
      <dsp:nvSpPr>
        <dsp:cNvPr id="0" name=""/>
        <dsp:cNvSpPr/>
      </dsp:nvSpPr>
      <dsp:spPr>
        <a:xfrm>
          <a:off x="601235" y="1062658"/>
          <a:ext cx="7178936" cy="899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Raccogliere l’esito dei monitoraggi e verifiche sull’avanzamento dei progetti di cui Regione Lombardia è soggetto attuatore o beneficiario, nonché il raggiungimento degli obiettivi, nel rispetto di milestone e target così come indicati nel Piano</a:t>
          </a:r>
          <a:endParaRPr lang="en-US" sz="1300" b="1" kern="1200" dirty="0"/>
        </a:p>
      </dsp:txBody>
      <dsp:txXfrm>
        <a:off x="627571" y="1088994"/>
        <a:ext cx="5940566" cy="846500"/>
      </dsp:txXfrm>
    </dsp:sp>
    <dsp:sp modelId="{628AB86D-3067-47F9-A48D-B5A3B563C585}">
      <dsp:nvSpPr>
        <dsp:cNvPr id="0" name=""/>
        <dsp:cNvSpPr/>
      </dsp:nvSpPr>
      <dsp:spPr>
        <a:xfrm>
          <a:off x="1193498" y="2125317"/>
          <a:ext cx="7178936" cy="899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Mantenere un presidio conoscitivo sull’utilizzo delle risorse finanziarie assegnate a Regione Lombardia come soggetto attuatore</a:t>
          </a:r>
          <a:endParaRPr lang="en-US" sz="1300" b="1" kern="1200" dirty="0"/>
        </a:p>
      </dsp:txBody>
      <dsp:txXfrm>
        <a:off x="1219834" y="2151653"/>
        <a:ext cx="5949540" cy="846500"/>
      </dsp:txXfrm>
    </dsp:sp>
    <dsp:sp modelId="{3887F03A-7B7D-404D-882E-C9E17654C7D2}">
      <dsp:nvSpPr>
        <dsp:cNvPr id="0" name=""/>
        <dsp:cNvSpPr/>
      </dsp:nvSpPr>
      <dsp:spPr>
        <a:xfrm>
          <a:off x="1794734" y="3187976"/>
          <a:ext cx="7178936" cy="899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Ricercare e mantenere un presidio conoscitivo sugli investimenti ammessi e finanziati dal Piano sul territorio lombardo</a:t>
          </a:r>
          <a:endParaRPr lang="en-US" sz="1300" b="1" kern="1200" dirty="0"/>
        </a:p>
      </dsp:txBody>
      <dsp:txXfrm>
        <a:off x="1821070" y="3214312"/>
        <a:ext cx="5940566" cy="846500"/>
      </dsp:txXfrm>
    </dsp:sp>
    <dsp:sp modelId="{8D735D2B-2657-41D4-9EF3-87805D9F6FCC}">
      <dsp:nvSpPr>
        <dsp:cNvPr id="0" name=""/>
        <dsp:cNvSpPr/>
      </dsp:nvSpPr>
      <dsp:spPr>
        <a:xfrm>
          <a:off x="6594474" y="688684"/>
          <a:ext cx="584462" cy="5844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725978" y="688684"/>
        <a:ext cx="321454" cy="439808"/>
      </dsp:txXfrm>
    </dsp:sp>
    <dsp:sp modelId="{E641D557-794B-4842-AC7F-96EFE4646536}">
      <dsp:nvSpPr>
        <dsp:cNvPr id="0" name=""/>
        <dsp:cNvSpPr/>
      </dsp:nvSpPr>
      <dsp:spPr>
        <a:xfrm>
          <a:off x="7195710" y="1751343"/>
          <a:ext cx="584462" cy="5844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327214" y="1751343"/>
        <a:ext cx="321454" cy="439808"/>
      </dsp:txXfrm>
    </dsp:sp>
    <dsp:sp modelId="{EB3D2F86-2C07-4500-A643-68A533F6D0D4}">
      <dsp:nvSpPr>
        <dsp:cNvPr id="0" name=""/>
        <dsp:cNvSpPr/>
      </dsp:nvSpPr>
      <dsp:spPr>
        <a:xfrm>
          <a:off x="7787972" y="2814002"/>
          <a:ext cx="584462" cy="5844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19476" y="2814002"/>
        <a:ext cx="321454" cy="439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3CC9A-3283-4B61-A6C2-7D24A34655E9}" type="datetimeFigureOut">
              <a:rPr lang="it-IT" smtClean="0"/>
              <a:t>12/07/2023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CE69-29F0-4C24-BC2B-2D55F3D9A1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CE69-29F0-4C24-BC2B-2D55F3D9A1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15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ACE69-29F0-4C24-BC2B-2D55F3D9A1A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52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BBF5-5272-45DF-987C-6F5FF1BA35D8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2E12-B94F-4AA2-BE95-D1AE9ABF0B6C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A46-81AB-4E02-8BA4-7B93645419B7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88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F171-FB05-4E28-8C27-4178ABEF8E14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6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C50-132E-49BE-A92E-F583C794CBEF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44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259-D678-4AFD-AF09-6CE4F95A0785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6491-4342-43DB-B790-419F2817A2E5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28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898-6ED3-414B-83A1-252CE6A1E728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9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D05B-7ACD-4C25-A0D7-54A357F9A0AD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1F3A-D5BD-4F11-91BA-878CD9B5D395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212-D3C6-4226-8CA9-CC31E8210799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1FD8-736B-42B6-A395-E6350254F454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7C49-F11E-4A5F-8926-022ACBB26F4C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1CF1-33F2-482A-B4A5-027544A66407}" type="datetime1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0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F058-9CFB-4222-A431-4681CE17E8BE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0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3689-E271-44B3-8829-88CE9DDF907C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0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8B8B-DCA5-4DB0-B191-66CC6EB4E458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23A3-2EB6-410F-8E43-78E92C9302AB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B88-747F-485F-9183-1447AB451C23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0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A16-EC36-4D00-ACAE-DD9F6CF3D888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013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A8B-99EF-484D-B5AF-3BCF5D5C6409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73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589-6EB5-4D7B-A9BC-7A48AD90EAA9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085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967-6BDF-44B6-814B-B50ECDEDA529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BC24-1342-45E6-9699-269292F4EB3E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1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8F62-3E09-4520-98C9-14B753DB32F7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1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FD7F-0ADD-496B-A0C8-5410F3A358B6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7B39-8713-4DF0-AD85-CBAE30DED6B9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8F4B-85D4-4902-9911-E91EFB78DD8E}" type="datetime1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8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8EE2-6CD4-44E0-A373-B373845A0FCC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78AD-4F08-474F-BBAE-892F3A669954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4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3313-DBD7-42EB-BBFE-D8F6AB3301ED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096F-6010-4E99-8A66-E8B1C312A8D0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8251-35BC-4420-83C6-746ADD16708C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A86E-5054-4F85-9B04-E3D3D03923A8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egione.lombardia.it/wps/portal/istituzionale/HP/pnr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regione.lombardia.it/wps/portal/istituzionale/HP/pnr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E01572-0795-4968-9A15-46CC65BFC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247" y="1081771"/>
            <a:ext cx="674166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2"/>
                </a:solidFill>
                <a:latin typeface="Helvetica" panose="020B0604020202030204" pitchFamily="34" charset="0"/>
              </a:rPr>
              <a:t>Il PNRR in Lombardia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AB667C-0842-44FA-8D25-40C6BC867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132" y="3688421"/>
            <a:ext cx="7365533" cy="1160415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600" dirty="0">
                <a:solidFill>
                  <a:srgbClr val="080808"/>
                </a:solidFill>
                <a:latin typeface="Helvetica" panose="020B0604020202030204" pitchFamily="34" charset="0"/>
              </a:rPr>
              <a:t>13 LUGLIO 2023</a:t>
            </a:r>
          </a:p>
          <a:p>
            <a:pPr algn="ctr"/>
            <a:br>
              <a:rPr lang="en-US" sz="1400" dirty="0">
                <a:solidFill>
                  <a:srgbClr val="080808"/>
                </a:solidFill>
                <a:latin typeface="Helvetica" panose="020B0604020202030204" pitchFamily="34" charset="0"/>
              </a:rPr>
            </a:br>
            <a:r>
              <a:rPr lang="en-US" sz="2400" b="1" dirty="0" err="1">
                <a:solidFill>
                  <a:srgbClr val="080808"/>
                </a:solidFill>
                <a:latin typeface="Helvetica" panose="020B0604020202030204" pitchFamily="34" charset="0"/>
              </a:rPr>
              <a:t>Segreteria</a:t>
            </a:r>
            <a:r>
              <a:rPr lang="en-US" sz="2400" b="1" dirty="0">
                <a:solidFill>
                  <a:srgbClr val="080808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Helvetica" panose="020B0604020202030204" pitchFamily="34" charset="0"/>
              </a:rPr>
              <a:t>Tecnica</a:t>
            </a:r>
            <a:r>
              <a:rPr lang="en-US" sz="2400" b="1" dirty="0">
                <a:solidFill>
                  <a:srgbClr val="080808"/>
                </a:solidFill>
                <a:latin typeface="Helvetica" panose="020B0604020202030204" pitchFamily="34" charset="0"/>
              </a:rPr>
              <a:t> del </a:t>
            </a:r>
            <a:r>
              <a:rPr lang="en-US" sz="2400" b="1" dirty="0" err="1">
                <a:solidFill>
                  <a:srgbClr val="080808"/>
                </a:solidFill>
                <a:latin typeface="Helvetica" panose="020B0604020202030204" pitchFamily="34" charset="0"/>
              </a:rPr>
              <a:t>Patto</a:t>
            </a:r>
            <a:r>
              <a:rPr lang="en-US" sz="2400" b="1" dirty="0">
                <a:solidFill>
                  <a:srgbClr val="080808"/>
                </a:solidFill>
                <a:latin typeface="Helvetica" panose="020B0604020202030204" pitchFamily="34" charset="0"/>
              </a:rPr>
              <a:t> per lo </a:t>
            </a:r>
            <a:r>
              <a:rPr lang="en-US" sz="2400" b="1" dirty="0" err="1">
                <a:solidFill>
                  <a:srgbClr val="080808"/>
                </a:solidFill>
                <a:latin typeface="Helvetica" panose="020B0604020202030204" pitchFamily="34" charset="0"/>
              </a:rPr>
              <a:t>Sviluppo</a:t>
            </a:r>
            <a:endParaRPr lang="en-US" sz="2400" b="1" dirty="0">
              <a:solidFill>
                <a:srgbClr val="080808"/>
              </a:solidFill>
              <a:latin typeface="Helvetica" panose="020B0604020202030204" pitchFamily="34" charset="0"/>
            </a:endParaRPr>
          </a:p>
          <a:p>
            <a:pPr algn="ctr"/>
            <a:endParaRPr lang="en-US" sz="1400" dirty="0">
              <a:solidFill>
                <a:srgbClr val="080808"/>
              </a:solidFill>
              <a:latin typeface="Helvetica" panose="020B0604020202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032FFF-EC6A-40C4-B8FC-645D5D1FD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67" y="5921099"/>
            <a:ext cx="2608077" cy="775820"/>
          </a:xfrm>
          <a:prstGeom prst="rect">
            <a:avLst/>
          </a:prstGeom>
        </p:spPr>
      </p:pic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055DF1FC-ECE1-4534-A203-EFDB9309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FD1585-DA2A-4654-AF11-78D3D530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230713 – 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4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17FBC7-67FC-DEA5-C136-4378E2F5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GOVERNANCE PNRR REGIONE LOMBARDIA</a:t>
            </a:r>
            <a:br>
              <a:rPr lang="it-IT" sz="2400" dirty="0"/>
            </a:br>
            <a:r>
              <a:rPr lang="it-IT" sz="2400" dirty="0"/>
              <a:t>XII LEGISLATURA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11B177-1FC6-B684-C44A-389E154E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192461"/>
          </a:xfrm>
        </p:spPr>
        <p:txBody>
          <a:bodyPr/>
          <a:lstStyle/>
          <a:p>
            <a:r>
              <a:rPr lang="it-IT" dirty="0"/>
              <a:t>Costituita la </a:t>
            </a:r>
            <a:r>
              <a:rPr lang="it-IT" b="1" dirty="0"/>
              <a:t>Direzione Centrale PNRR, Olimpiadi e Digitalizzazione</a:t>
            </a:r>
          </a:p>
          <a:p>
            <a:pPr marL="0" indent="0">
              <a:buNone/>
            </a:pPr>
            <a:r>
              <a:rPr lang="it-IT" dirty="0"/>
              <a:t>	(Direttore centrale pro tempore: Ing. Aldo Colombo)</a:t>
            </a:r>
          </a:p>
          <a:p>
            <a:r>
              <a:rPr lang="it-IT" dirty="0"/>
              <a:t>Ricostituito il </a:t>
            </a:r>
            <a:r>
              <a:rPr lang="it-IT" b="1" dirty="0"/>
              <a:t>Gruppo di Lavoro «Attuazione PNRR»</a:t>
            </a:r>
            <a:r>
              <a:rPr lang="it-IT" dirty="0"/>
              <a:t>, composto da: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dirty="0"/>
              <a:t>Direttori Generali di Regione Lombardia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dirty="0"/>
              <a:t>Assessore al Bilancio e Finanza (come da richiesta della Corte dei Conti)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dirty="0"/>
              <a:t>Organismo regionale per le attività di controllo – ORAC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dirty="0"/>
              <a:t>ANCI Lombardia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dirty="0"/>
              <a:t>Unione Province Lombarde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F02ED7-A861-B1DE-F7E1-6DE3A29C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9C0140-FF24-5BD6-7181-117BED91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78AB4-B92B-4204-AF8B-84F2459E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45" y="1283289"/>
            <a:ext cx="9681164" cy="4596135"/>
          </a:xfrm>
        </p:spPr>
        <p:txBody>
          <a:bodyPr>
            <a:noAutofit/>
          </a:bodyPr>
          <a:lstStyle/>
          <a:p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2" indent="0">
              <a:buNone/>
            </a:pPr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F2A586-E149-45CD-A57B-C906BAAE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198504A-9A7B-4DC0-89D3-6CE2068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10" y="-1724120"/>
            <a:ext cx="7011327" cy="724205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AD4F6A-280B-442B-B7F1-B51A526334C0}"/>
              </a:ext>
            </a:extLst>
          </p:cNvPr>
          <p:cNvSpPr txBox="1"/>
          <p:nvPr/>
        </p:nvSpPr>
        <p:spPr>
          <a:xfrm>
            <a:off x="677334" y="532192"/>
            <a:ext cx="372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90C226"/>
                </a:solidFill>
                <a:latin typeface="Trebuchet MS" panose="020B0603020202020204"/>
              </a:rPr>
              <a:t>OBIETTIVI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DEL GDL PNRR</a:t>
            </a:r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3CD5296-DF07-4A23-ABE2-3D8EA48F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28480-1C08-4458-AD97-0283E6FFD09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6FB8C5-97D2-409E-9E47-6E9C4347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230713 - </a:t>
            </a:r>
            <a:r>
              <a:rPr lang="en-US" dirty="0"/>
              <a:t>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" descr="Come definire un obiettivo - SetUp Farm Training - Effective Results">
            <a:extLst>
              <a:ext uri="{FF2B5EF4-FFF2-40B4-BE49-F238E27FC236}">
                <a16:creationId xmlns:a16="http://schemas.microsoft.com/office/drawing/2014/main" id="{4300144A-9F28-039F-173B-F9CFCEC0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85" y="93092"/>
            <a:ext cx="1588415" cy="14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asellaDiTesto 3">
            <a:extLst>
              <a:ext uri="{FF2B5EF4-FFF2-40B4-BE49-F238E27FC236}">
                <a16:creationId xmlns:a16="http://schemas.microsoft.com/office/drawing/2014/main" id="{23342BCF-2F38-EB9F-8874-D3CA62BDB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92856"/>
              </p:ext>
            </p:extLst>
          </p:nvPr>
        </p:nvGraphicFramePr>
        <p:xfrm>
          <a:off x="555811" y="1595791"/>
          <a:ext cx="8973671" cy="408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91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78AB4-B92B-4204-AF8B-84F2459E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45" y="1283289"/>
            <a:ext cx="9697680" cy="4799730"/>
          </a:xfrm>
        </p:spPr>
        <p:txBody>
          <a:bodyPr>
            <a:noAutofit/>
          </a:bodyPr>
          <a:lstStyle/>
          <a:p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2" indent="0">
              <a:buNone/>
            </a:pPr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F2A586-E149-45CD-A57B-C906BAAE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198504A-9A7B-4DC0-89D3-6CE2068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114313"/>
            <a:ext cx="10515600" cy="977114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AD4F6A-280B-442B-B7F1-B51A526334C0}"/>
              </a:ext>
            </a:extLst>
          </p:cNvPr>
          <p:cNvSpPr txBox="1"/>
          <p:nvPr/>
        </p:nvSpPr>
        <p:spPr>
          <a:xfrm>
            <a:off x="309283" y="544148"/>
            <a:ext cx="1015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90C226"/>
                </a:solidFill>
                <a:latin typeface="Trebuchet MS" panose="020B0603020202020204"/>
              </a:rPr>
              <a:t>STRUMENTI DI MONITORAGGIO E COMUNICAZIONE: DASHBOARD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90C226"/>
                </a:solidFill>
                <a:latin typeface="Trebuchet MS" panose="020B0603020202020204"/>
              </a:rPr>
              <a:t>ON LINE DAL 3 LUGLIO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3CD5296-DF07-4A23-ABE2-3D8EA48F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28480-1C08-4458-AD97-0283E6FFD09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6FB8C5-97D2-409E-9E47-6E9C4347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751" y="6341089"/>
            <a:ext cx="319770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230713 - </a:t>
            </a:r>
            <a:r>
              <a:rPr lang="en-US" dirty="0"/>
              <a:t>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5B78D3-6CD8-6552-918A-27BC24C5F44D}"/>
              </a:ext>
            </a:extLst>
          </p:cNvPr>
          <p:cNvSpPr txBox="1"/>
          <p:nvPr/>
        </p:nvSpPr>
        <p:spPr>
          <a:xfrm>
            <a:off x="412524" y="1383667"/>
            <a:ext cx="9300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Proseguendo nella consuetudine di </a:t>
            </a:r>
            <a:r>
              <a:rPr lang="it-IT" sz="1000" b="1" dirty="0"/>
              <a:t>accountability e trasparenza</a:t>
            </a:r>
            <a:r>
              <a:rPr lang="it-IT" sz="1000" dirty="0"/>
              <a:t>, la landing page PNRR sul sito istituzionale di Regione Lombardia è stata aggiornata a luglio 2023 con </a:t>
            </a:r>
            <a:r>
              <a:rPr lang="it-IT" sz="1000" b="1" dirty="0"/>
              <a:t>la pubblicazione della dashboard PNRR</a:t>
            </a:r>
            <a:r>
              <a:rPr lang="it-IT" sz="1000" dirty="0"/>
              <a:t>, interattiva e costantemente aggiornata.</a:t>
            </a:r>
          </a:p>
          <a:p>
            <a:pPr algn="just"/>
            <a:r>
              <a:rPr lang="it-IT" sz="1000" dirty="0"/>
              <a:t>Realizzata in collaborazione con ARIA e i sistemi informativi, la dashboard consente di </a:t>
            </a:r>
            <a:r>
              <a:rPr lang="it-IT" sz="1000" b="1" dirty="0"/>
              <a:t>visualizzare la tipologia e l’entità degli investimenti del PNRR in </a:t>
            </a:r>
            <a:r>
              <a:rPr lang="it-IT" sz="1000" dirty="0"/>
              <a:t>Lombardia e osservare per ogni singolo Comune lombardo la distribuzione delle risorse, relativamente a ognuna delle 6 Missioni del Programma Nazionale, con dati aggregati o di dettaglio. Un focus particolare è dedicato alla Missione 6 “Salute”: è possibile navigare su mappa per individuare i singoli presidi ospedalieri interessati dagli investimenti, nonché il dettaglio delle risorse a loro assegnate per ciascun intervento.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44A4DF-E700-9D17-F958-85EFD4A4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75" y="2579326"/>
            <a:ext cx="6809471" cy="35036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FD281C-5656-8251-9657-2FEA3F153469}"/>
              </a:ext>
            </a:extLst>
          </p:cNvPr>
          <p:cNvSpPr txBox="1"/>
          <p:nvPr/>
        </p:nvSpPr>
        <p:spPr>
          <a:xfrm>
            <a:off x="380028" y="3756341"/>
            <a:ext cx="2031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 </a:t>
            </a:r>
            <a:r>
              <a:rPr lang="it-IT" sz="1400" u="sng" dirty="0">
                <a:solidFill>
                  <a:srgbClr val="00B050"/>
                </a:solidFill>
                <a:hlinkClick r:id="rId4"/>
              </a:rPr>
              <a:t>https://www.regione.lombardia.it/wps/portal/istituzionale/HP/pnrr</a:t>
            </a:r>
            <a:endParaRPr lang="it-IT" sz="14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1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78AB4-B92B-4204-AF8B-84F2459E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45" y="1283289"/>
            <a:ext cx="9681164" cy="4596135"/>
          </a:xfrm>
        </p:spPr>
        <p:txBody>
          <a:bodyPr>
            <a:noAutofit/>
          </a:bodyPr>
          <a:lstStyle/>
          <a:p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2" indent="0">
              <a:buNone/>
            </a:pPr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F2A586-E149-45CD-A57B-C906BAAE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198504A-9A7B-4DC0-89D3-6CE2068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75"/>
            <a:ext cx="10515600" cy="977114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AD4F6A-280B-442B-B7F1-B51A526334C0}"/>
              </a:ext>
            </a:extLst>
          </p:cNvPr>
          <p:cNvSpPr txBox="1"/>
          <p:nvPr/>
        </p:nvSpPr>
        <p:spPr>
          <a:xfrm>
            <a:off x="771525" y="824226"/>
            <a:ext cx="889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dirty="0">
                <a:solidFill>
                  <a:srgbClr val="90C226"/>
                </a:solidFill>
                <a:latin typeface="Trebuchet MS" panose="020B0603020202020204"/>
              </a:rPr>
              <a:t>STRUMENTI DI MONITORAGGIO E COMUNICAZIONE: RELAZIONE SEMESTRALE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dirty="0">
                <a:solidFill>
                  <a:srgbClr val="90C226"/>
                </a:solidFill>
                <a:latin typeface="Trebuchet MS" panose="020B0603020202020204"/>
              </a:rPr>
              <a:t>RAPPORTI CON IL CONSIGLIO REGIONALE: COMMISSIONE SPECIALE PNRR</a:t>
            </a:r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3CD5296-DF07-4A23-ABE2-3D8EA48F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28480-1C08-4458-AD97-0283E6FFD09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6FB8C5-97D2-409E-9E47-6E9C4347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511" y="6398933"/>
            <a:ext cx="273821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230713 - </a:t>
            </a:r>
            <a:r>
              <a:rPr lang="en-US" dirty="0"/>
              <a:t>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CE6671-20C6-92C5-E120-B7C98498D76C}"/>
              </a:ext>
            </a:extLst>
          </p:cNvPr>
          <p:cNvSpPr txBox="1"/>
          <p:nvPr/>
        </p:nvSpPr>
        <p:spPr>
          <a:xfrm>
            <a:off x="266874" y="1619415"/>
            <a:ext cx="95831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it-IT" sz="1600" dirty="0"/>
              <a:t>Con lo scopo di fornire approfondimenti sugli interventi PNRR, la DC PNRR, Olimpiadi e Digitalizzazione e la struttura  Programmazione Strategica renderanno disponibile </a:t>
            </a:r>
            <a:r>
              <a:rPr lang="it-IT" sz="1600" b="1" dirty="0"/>
              <a:t>una Relazione semestrale di avanzamento del PNRR</a:t>
            </a:r>
            <a:r>
              <a:rPr lang="it-IT" sz="1600" dirty="0"/>
              <a:t>, con focus specifico sugli investimenti su cui Regione Lombardia è soggetto attuatore.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it-IT" sz="1600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it-IT" sz="1600" dirty="0"/>
              <a:t>La relazione conterrà il monitoraggio di </a:t>
            </a:r>
            <a:r>
              <a:rPr lang="it-IT" sz="1600" b="1" dirty="0"/>
              <a:t>milestone e target</a:t>
            </a:r>
            <a:r>
              <a:rPr lang="it-IT" sz="1600" dirty="0"/>
              <a:t> per singolo investimento, con sintesi delle principali evidenze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it-IT" sz="1600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it-IT" sz="1600" dirty="0"/>
              <a:t>La prima Relazione sarà resa disponibile nel </a:t>
            </a:r>
            <a:r>
              <a:rPr lang="it-IT" sz="1600" b="1" dirty="0"/>
              <a:t>Dicembre 2023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it-IT" sz="1600" b="1" dirty="0"/>
          </a:p>
          <a:p>
            <a:pPr algn="just">
              <a:buClr>
                <a:schemeClr val="accent1"/>
              </a:buClr>
            </a:pPr>
            <a:r>
              <a:rPr lang="it-IT" sz="1600" dirty="0"/>
              <a:t>Dal mese di maggio 2023 la neocostituita Commissione speciale PNRR  del Consiglio Regionale ha svolto singoli incontri bilaterali con la Presidenza e tutte le Direzioni generali coinvolte nella gestione degli interventi di cui Regione è soggetto attuatore o beneficiario.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5765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22026CAB-2F3E-434A-843A-87844073B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260840"/>
              </p:ext>
            </p:extLst>
          </p:nvPr>
        </p:nvGraphicFramePr>
        <p:xfrm>
          <a:off x="335558" y="274055"/>
          <a:ext cx="9841027" cy="574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0532B7-B7BE-4E11-84FE-918D4B81B363}"/>
              </a:ext>
            </a:extLst>
          </p:cNvPr>
          <p:cNvSpPr txBox="1"/>
          <p:nvPr/>
        </p:nvSpPr>
        <p:spPr>
          <a:xfrm>
            <a:off x="231419" y="4465713"/>
            <a:ext cx="1783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30204" pitchFamily="34" charset="0"/>
              </a:rPr>
              <a:t>A oggi ricadono sul territorio lombardo oltre </a:t>
            </a:r>
            <a:r>
              <a:rPr lang="it-IT" b="1" dirty="0">
                <a:latin typeface="Helvetica" panose="020B0604020202030204" pitchFamily="34" charset="0"/>
              </a:rPr>
              <a:t>14,5 miliardi di euro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3949075-91AA-4474-B314-66780CB1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77899"/>
            <a:ext cx="10515600" cy="893451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 : IL MONITORAGGIO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01E7CED-39D1-4220-AC25-4DE890A14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484E7054-76AD-4C6C-839E-6F222379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F3A330-B024-4AC9-A424-0B48D753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751" y="6483843"/>
            <a:ext cx="2634983" cy="365125"/>
          </a:xfrm>
        </p:spPr>
        <p:txBody>
          <a:bodyPr/>
          <a:lstStyle/>
          <a:p>
            <a:r>
              <a:rPr lang="en-US" dirty="0"/>
              <a:t>230713 – 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endParaRPr lang="en-US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CF10385-2792-4930-A3F5-1A8574851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8310"/>
              </p:ext>
            </p:extLst>
          </p:nvPr>
        </p:nvGraphicFramePr>
        <p:xfrm>
          <a:off x="-122449" y="514894"/>
          <a:ext cx="10757043" cy="464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CCF10385-2792-4930-A3F5-1A8574851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321460"/>
              </p:ext>
            </p:extLst>
          </p:nvPr>
        </p:nvGraphicFramePr>
        <p:xfrm>
          <a:off x="922176" y="57485"/>
          <a:ext cx="10347648" cy="628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208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B1C973DB-CF35-4A20-B39C-8A576A8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07" y="244584"/>
            <a:ext cx="10515600" cy="977114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 : IL MONITORAGGIO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383FC-08C2-43A5-B21F-F387C009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6" y="1405806"/>
            <a:ext cx="10515600" cy="135380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Helvetica" panose="020B0604020202030204" pitchFamily="34" charset="0"/>
              </a:rPr>
              <a:t>Regione Lombardia è soggetto attuatore di interventi per un valore complessivo di </a:t>
            </a:r>
            <a:r>
              <a:rPr lang="it-IT" b="1" dirty="0">
                <a:solidFill>
                  <a:schemeClr val="tx1"/>
                </a:solidFill>
                <a:latin typeface="Helvetica" panose="020B0604020202030204" pitchFamily="34" charset="0"/>
              </a:rPr>
              <a:t>circa 2.8 miliardi, </a:t>
            </a:r>
            <a:r>
              <a:rPr lang="it-IT" dirty="0">
                <a:solidFill>
                  <a:schemeClr val="tx1"/>
                </a:solidFill>
                <a:latin typeface="Helvetica" panose="020B0604020202030204" pitchFamily="34" charset="0"/>
              </a:rPr>
              <a:t>pari al</a:t>
            </a:r>
            <a:r>
              <a:rPr lang="it-IT" b="1" dirty="0">
                <a:solidFill>
                  <a:schemeClr val="tx1"/>
                </a:solidFill>
                <a:latin typeface="Helvetica" panose="020B0604020202030204" pitchFamily="34" charset="0"/>
              </a:rPr>
              <a:t> 19,6% </a:t>
            </a:r>
            <a:r>
              <a:rPr lang="it-IT" dirty="0">
                <a:solidFill>
                  <a:schemeClr val="tx1"/>
                </a:solidFill>
                <a:latin typeface="Helvetica" panose="020B0604020202030204" pitchFamily="34" charset="0"/>
              </a:rPr>
              <a:t>delle risorse che ricadono sul territorio regionale.</a:t>
            </a:r>
          </a:p>
          <a:p>
            <a:pPr marL="0" indent="0">
              <a:buNone/>
            </a:pPr>
            <a:endParaRPr lang="it-IT" dirty="0">
              <a:latin typeface="Helvetica" panose="020B0604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B23D7E-4C3D-4BDF-B89A-628CB76004BA}"/>
              </a:ext>
            </a:extLst>
          </p:cNvPr>
          <p:cNvSpPr txBox="1"/>
          <p:nvPr/>
        </p:nvSpPr>
        <p:spPr>
          <a:xfrm>
            <a:off x="380108" y="760033"/>
            <a:ext cx="657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REGIONE LOMBARDIA SOGGETTO ATTUATORE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39BC722-36EA-4D2E-B3AB-03C4DD5BC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5F4E73A-FD35-40D1-BAA2-FAB539C1D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9026"/>
              </p:ext>
            </p:extLst>
          </p:nvPr>
        </p:nvGraphicFramePr>
        <p:xfrm>
          <a:off x="380107" y="2040333"/>
          <a:ext cx="9462247" cy="4035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834">
                  <a:extLst>
                    <a:ext uri="{9D8B030D-6E8A-4147-A177-3AD203B41FA5}">
                      <a16:colId xmlns:a16="http://schemas.microsoft.com/office/drawing/2014/main" val="2994245190"/>
                    </a:ext>
                  </a:extLst>
                </a:gridCol>
                <a:gridCol w="1283516">
                  <a:extLst>
                    <a:ext uri="{9D8B030D-6E8A-4147-A177-3AD203B41FA5}">
                      <a16:colId xmlns:a16="http://schemas.microsoft.com/office/drawing/2014/main" val="3235576928"/>
                    </a:ext>
                  </a:extLst>
                </a:gridCol>
                <a:gridCol w="1677797">
                  <a:extLst>
                    <a:ext uri="{9D8B030D-6E8A-4147-A177-3AD203B41FA5}">
                      <a16:colId xmlns:a16="http://schemas.microsoft.com/office/drawing/2014/main" val="3623170818"/>
                    </a:ext>
                  </a:extLst>
                </a:gridCol>
                <a:gridCol w="1333851">
                  <a:extLst>
                    <a:ext uri="{9D8B030D-6E8A-4147-A177-3AD203B41FA5}">
                      <a16:colId xmlns:a16="http://schemas.microsoft.com/office/drawing/2014/main" val="2228002744"/>
                    </a:ext>
                  </a:extLst>
                </a:gridCol>
                <a:gridCol w="1773614">
                  <a:extLst>
                    <a:ext uri="{9D8B030D-6E8A-4147-A177-3AD203B41FA5}">
                      <a16:colId xmlns:a16="http://schemas.microsoft.com/office/drawing/2014/main" val="3251634819"/>
                    </a:ext>
                  </a:extLst>
                </a:gridCol>
                <a:gridCol w="1362635">
                  <a:extLst>
                    <a:ext uri="{9D8B030D-6E8A-4147-A177-3AD203B41FA5}">
                      <a16:colId xmlns:a16="http://schemas.microsoft.com/office/drawing/2014/main" val="130996747"/>
                    </a:ext>
                  </a:extLst>
                </a:gridCol>
              </a:tblGrid>
              <a:tr h="67079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Missione PNRR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Italia</a:t>
                      </a:r>
                      <a:b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(compreso Fondo complementare; in milioni di 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ripartito sul territorio lombardo (in milioni di €) – (Fonte RL)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previsto/importo stanziato territorio lombardo (%)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per Regione Lombardia  soggetto attuatore (in milioni di 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Regione Lombardia/importo stanziato territorio lombardo (%)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55966"/>
                  </a:ext>
                </a:extLst>
              </a:tr>
              <a:tr h="70599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Missione 1</a:t>
                      </a:r>
                      <a:b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Digitalizzazione, innovazione, competitività, cultura e turismo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49.020,00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1.113,1</a:t>
                      </a: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lang="it-IT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8,78</a:t>
                      </a: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28631"/>
                  </a:ext>
                </a:extLst>
              </a:tr>
              <a:tr h="58204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Missione 2</a:t>
                      </a:r>
                      <a:b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Rivoluzione verde e transizione ecologica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68.620,00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4.631,1</a:t>
                      </a: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593,3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11422"/>
                  </a:ext>
                </a:extLst>
              </a:tr>
              <a:tr h="5712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Missione 3</a:t>
                      </a:r>
                      <a:b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Infrastrutture per una mobilità sostenibile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31.460,00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3.097,2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</a:t>
                      </a: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5718"/>
                  </a:ext>
                </a:extLst>
              </a:tr>
              <a:tr h="4203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Missione 4</a:t>
                      </a:r>
                      <a:b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Istruzione e ricerca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30.890,00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2.074,7</a:t>
                      </a: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63986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Missione 5</a:t>
                      </a:r>
                      <a:b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Coesione e inclusione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22.630,00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1.778,6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309,3</a:t>
                      </a: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88029"/>
                  </a:ext>
                </a:extLst>
              </a:tr>
              <a:tr h="5195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Missione 6</a:t>
                      </a:r>
                      <a:b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18.520,00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1.853, 8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1.786,9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9249"/>
                  </a:ext>
                </a:extLst>
              </a:tr>
              <a:tr h="17889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221.140,00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81" marR="5681" marT="5681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14.549,2 €</a:t>
                      </a:r>
                    </a:p>
                  </a:txBody>
                  <a:tcPr marL="5681" marR="5681" marT="5681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14,56%</a:t>
                      </a:r>
                    </a:p>
                  </a:txBody>
                  <a:tcPr marL="5681" marR="5681" marT="5681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2.846,63</a:t>
                      </a:r>
                    </a:p>
                  </a:txBody>
                  <a:tcPr marL="5681" marR="5681" marT="5681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19,6%</a:t>
                      </a:r>
                    </a:p>
                  </a:txBody>
                  <a:tcPr marL="5681" marR="5681" marT="5681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688878"/>
                  </a:ext>
                </a:extLst>
              </a:tr>
            </a:tbl>
          </a:graphicData>
        </a:graphic>
      </p:graphicFrame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DE85C277-1B60-4231-A386-40D1BA31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57A4200-08F1-494D-B5BE-EAFC03B9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405" y="6218819"/>
            <a:ext cx="2792007" cy="365125"/>
          </a:xfrm>
        </p:spPr>
        <p:txBody>
          <a:bodyPr/>
          <a:lstStyle/>
          <a:p>
            <a:r>
              <a:rPr lang="en-US" dirty="0"/>
              <a:t>230713 – 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3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2C6F7821-0174-4519-9BB2-CE704F0B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75"/>
            <a:ext cx="10515600" cy="977114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 : IL MONITORAGGIO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A841615-3BFA-4CDC-90A1-9B3AE5F20ACF}"/>
              </a:ext>
            </a:extLst>
          </p:cNvPr>
          <p:cNvSpPr txBox="1"/>
          <p:nvPr/>
        </p:nvSpPr>
        <p:spPr>
          <a:xfrm>
            <a:off x="804644" y="752787"/>
            <a:ext cx="1015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REGIONE LOMBARDIA SOGGETTO ATTUATORE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90D6E4A-DEA0-40A2-BC32-FB2A44745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487EC6AD-852E-4CB1-920F-29755358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29F222-80E6-4B26-9725-6D9EB366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230713 – 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endParaRPr lang="en-US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0D28057-74FD-49C9-BC78-6D11500B01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56793"/>
              </p:ext>
            </p:extLst>
          </p:nvPr>
        </p:nvGraphicFramePr>
        <p:xfrm>
          <a:off x="523982" y="1283289"/>
          <a:ext cx="8979614" cy="424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23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78AB4-B92B-4204-AF8B-84F2459E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5478"/>
            <a:ext cx="9681164" cy="4596135"/>
          </a:xfrm>
        </p:spPr>
        <p:txBody>
          <a:bodyPr>
            <a:noAutofit/>
          </a:bodyPr>
          <a:lstStyle/>
          <a:p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2" indent="0">
              <a:buNone/>
            </a:pPr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F2A586-E149-45CD-A57B-C906BAAE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198504A-9A7B-4DC0-89D3-6CE2068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234817"/>
            <a:ext cx="10515600" cy="977114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AD4F6A-280B-442B-B7F1-B51A526334C0}"/>
              </a:ext>
            </a:extLst>
          </p:cNvPr>
          <p:cNvSpPr txBox="1"/>
          <p:nvPr/>
        </p:nvSpPr>
        <p:spPr>
          <a:xfrm>
            <a:off x="354106" y="842063"/>
            <a:ext cx="955189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90C226"/>
                </a:solidFill>
                <a:latin typeface="Trebuchet MS" panose="020B0603020202020204"/>
              </a:rPr>
              <a:t>PRINCIPALI AGGIORNAMENTI– </a:t>
            </a:r>
          </a:p>
          <a:p>
            <a:pPr>
              <a:defRPr/>
            </a:pPr>
            <a:r>
              <a:rPr lang="it-IT" sz="2400" dirty="0">
                <a:solidFill>
                  <a:srgbClr val="90C226"/>
                </a:solidFill>
                <a:latin typeface="Trebuchet MS" panose="020B0603020202020204"/>
              </a:rPr>
              <a:t>REGIONE LOMBARDIA SOGGETTO ATTUATORE</a:t>
            </a:r>
          </a:p>
          <a:p>
            <a:pPr>
              <a:defRPr/>
            </a:pPr>
            <a:endParaRPr lang="it-IT" sz="1600" dirty="0">
              <a:latin typeface="Trebuchet MS" panose="020B0603020202020204"/>
            </a:endParaRPr>
          </a:p>
          <a:p>
            <a:pPr>
              <a:defRPr/>
            </a:pPr>
            <a:endParaRPr lang="it-IT" sz="1600" dirty="0"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1400" b="1" dirty="0">
              <a:latin typeface="Trebuchet MS" panose="020B0603020202020204"/>
            </a:endParaRPr>
          </a:p>
          <a:p>
            <a:pPr>
              <a:defRPr/>
            </a:pPr>
            <a:r>
              <a:rPr lang="it-IT" sz="1600" b="1" dirty="0">
                <a:latin typeface="Trebuchet MS" panose="020B0603020202020204"/>
              </a:rPr>
              <a:t>Missione 5 – Coesione e inclusione</a:t>
            </a:r>
          </a:p>
          <a:p>
            <a:pPr>
              <a:defRPr/>
            </a:pPr>
            <a:endParaRPr lang="it-IT" sz="1600" b="1" dirty="0">
              <a:latin typeface="Trebuchet MS" panose="020B06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b="1" u="sng" dirty="0">
                <a:latin typeface="Trebuchet MS" panose="020B0603020202020204"/>
              </a:rPr>
              <a:t>M5-C1-1.4 -Sistema duale</a:t>
            </a:r>
            <a:r>
              <a:rPr lang="it-IT" sz="1400" b="1" dirty="0">
                <a:latin typeface="Trebuchet MS" panose="020B0603020202020204"/>
              </a:rPr>
              <a:t>: </a:t>
            </a:r>
            <a:r>
              <a:rPr lang="it-IT" sz="1400" dirty="0">
                <a:latin typeface="Trebuchet MS" panose="020B0603020202020204"/>
              </a:rPr>
              <a:t>aggiornato a 141 milioni l’importo dell’investimento, contando anche l’annualità 2022</a:t>
            </a:r>
            <a:endParaRPr lang="it-IT" sz="1400" b="1" dirty="0">
              <a:latin typeface="Trebuchet MS" panose="020B06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400" b="1" dirty="0">
              <a:latin typeface="Trebuchet MS" panose="020B0603020202020204"/>
            </a:endParaRPr>
          </a:p>
          <a:p>
            <a:pPr>
              <a:defRPr/>
            </a:pPr>
            <a:r>
              <a:rPr lang="it-IT" sz="1600" b="1" dirty="0">
                <a:latin typeface="Trebuchet MS" panose="020B0603020202020204"/>
              </a:rPr>
              <a:t>Missione 6 –Salute</a:t>
            </a:r>
          </a:p>
          <a:p>
            <a:pPr>
              <a:defRPr/>
            </a:pPr>
            <a:endParaRPr lang="it-IT" sz="1600" u="sng" dirty="0"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1400" b="1" u="sng" dirty="0">
                <a:latin typeface="Trebuchet MS" panose="020B0603020202020204"/>
              </a:rPr>
              <a:t>M6-C1-1.2.1- Assistenza Domiciliare Integrata</a:t>
            </a:r>
            <a:r>
              <a:rPr lang="it-IT" sz="1400" b="1" dirty="0">
                <a:latin typeface="Trebuchet MS" panose="020B0603020202020204"/>
              </a:rPr>
              <a:t>: </a:t>
            </a:r>
            <a:r>
              <a:rPr lang="it-IT" sz="1400" dirty="0">
                <a:latin typeface="Trebuchet MS" panose="020B0603020202020204"/>
              </a:rPr>
              <a:t>pubblicato il decreto di riparto. Assegnati a Regione Lombardia 488 milioni di euro. (Approvato con DGR n. XII/430 del 12 giugno 2023  il PIANO OPERATIVO REGIONALE (POR) con declinazione delle azioni previste, a seguito di positiva valutazione da parte di Agenas della proposta inviata con nota prot. G1.2023.0015055 del 18/04/2023). Target intermedio 2022: +41.704 prese in carico in cure domiciliari per assistiti over 65 rispetto baseline anno 2019 (RAGGIUNTO)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400" b="1" dirty="0"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400" dirty="0">
              <a:solidFill>
                <a:srgbClr val="90C226"/>
              </a:solidFill>
              <a:latin typeface="Trebuchet MS" panose="020B0603020202020204"/>
            </a:endParaRPr>
          </a:p>
          <a:p>
            <a:pPr>
              <a:defRPr/>
            </a:pPr>
            <a:endParaRPr lang="it-IT" sz="2400" dirty="0">
              <a:solidFill>
                <a:srgbClr val="90C226"/>
              </a:solidFill>
              <a:latin typeface="Trebuchet MS" panose="020B0603020202020204"/>
            </a:endParaRPr>
          </a:p>
          <a:p>
            <a:pPr>
              <a:defRPr/>
            </a:pPr>
            <a:endParaRPr lang="it-IT" sz="2400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3CD5296-DF07-4A23-ABE2-3D8EA48F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28480-1C08-4458-AD97-0283E6FFD09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6FB8C5-97D2-409E-9E47-6E9C4347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284579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230713 - </a:t>
            </a:r>
            <a:r>
              <a:rPr lang="en-US" dirty="0"/>
              <a:t>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019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78AB4-B92B-4204-AF8B-84F2459E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5478"/>
            <a:ext cx="9681164" cy="4596135"/>
          </a:xfrm>
        </p:spPr>
        <p:txBody>
          <a:bodyPr>
            <a:noAutofit/>
          </a:bodyPr>
          <a:lstStyle/>
          <a:p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2" indent="0">
              <a:buNone/>
            </a:pPr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F2A586-E149-45CD-A57B-C906BAAE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198504A-9A7B-4DC0-89D3-6CE2068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234817"/>
            <a:ext cx="10515600" cy="977114"/>
          </a:xfrm>
        </p:spPr>
        <p:txBody>
          <a:bodyPr>
            <a:normAutofit/>
          </a:bodyPr>
          <a:lstStyle/>
          <a:p>
            <a:r>
              <a:rPr lang="it-IT" sz="2400" b="1" dirty="0"/>
              <a:t>PNRR - ITALIA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AD4F6A-280B-442B-B7F1-B51A526334C0}"/>
              </a:ext>
            </a:extLst>
          </p:cNvPr>
          <p:cNvSpPr txBox="1"/>
          <p:nvPr/>
        </p:nvSpPr>
        <p:spPr>
          <a:xfrm>
            <a:off x="354106" y="842063"/>
            <a:ext cx="955189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90C226"/>
                </a:solidFill>
                <a:latin typeface="Trebuchet MS" panose="020B0603020202020204"/>
              </a:rPr>
              <a:t>Modifiche alla quarta rata di pagamento richieste dalla Cabina di Regia (11 luglio 2023)</a:t>
            </a:r>
          </a:p>
          <a:p>
            <a:pPr>
              <a:defRPr/>
            </a:pPr>
            <a:endParaRPr lang="it-IT" sz="1600" dirty="0">
              <a:latin typeface="Trebuchet MS" panose="020B0603020202020204"/>
            </a:endParaRPr>
          </a:p>
          <a:p>
            <a:pPr>
              <a:defRPr/>
            </a:pPr>
            <a:r>
              <a:rPr lang="it-IT" sz="1600" dirty="0">
                <a:latin typeface="Trebuchet MS" panose="020B0603020202020204"/>
              </a:rPr>
              <a:t>Modifiche a dieci obiettivi della quarta rata di pagamento </a:t>
            </a:r>
            <a:r>
              <a:rPr lang="it-IT" sz="1400" dirty="0">
                <a:latin typeface="Trebuchet MS" panose="020B0603020202020204"/>
              </a:rPr>
              <a:t> di interesse di Regione Lombardia:</a:t>
            </a:r>
          </a:p>
          <a:p>
            <a:pPr>
              <a:defRPr/>
            </a:pPr>
            <a:endParaRPr lang="it-IT" sz="1400" b="1" dirty="0">
              <a:latin typeface="Trebuchet MS" panose="020B0603020202020204"/>
            </a:endParaRPr>
          </a:p>
          <a:p>
            <a:pPr marL="342900" indent="-342900">
              <a:buAutoNum type="arabicPeriod" startAt="4"/>
              <a:defRPr/>
            </a:pPr>
            <a:r>
              <a:rPr lang="it-IT" sz="1400" b="1" dirty="0">
                <a:solidFill>
                  <a:schemeClr val="tx2"/>
                </a:solidFill>
                <a:latin typeface="Trebuchet MS" panose="020B0603020202020204"/>
              </a:rPr>
              <a:t>M2C2 4.4.2 Rinnovo del parco ferroviario di trasporto pubblico regionale con treni puliti e servizio universale (Ministero delle infrastrutture e dei trasporti): </a:t>
            </a:r>
            <a:r>
              <a:rPr lang="it-IT" sz="1400" dirty="0">
                <a:solidFill>
                  <a:schemeClr val="tx2"/>
                </a:solidFill>
                <a:latin typeface="Trebuchet MS" panose="020B0603020202020204"/>
              </a:rPr>
              <a:t>la composizione aggiornata del materiale rotabile consiste nell’entrata in servizio di almeno 53 treni passeggeri a emissioni zero (target precedente erano 150) e di altre 100 carrozze per il servizio universale.  RL ha acquistato 7 treni Caravaggio.</a:t>
            </a:r>
          </a:p>
          <a:p>
            <a:pPr>
              <a:defRPr/>
            </a:pPr>
            <a:endParaRPr lang="it-IT" sz="1400" dirty="0">
              <a:solidFill>
                <a:schemeClr val="tx2"/>
              </a:solidFill>
              <a:latin typeface="Trebuchet MS" panose="020B0603020202020204"/>
            </a:endParaRPr>
          </a:p>
          <a:p>
            <a:pPr marL="342900" indent="-342900">
              <a:buAutoNum type="arabicPeriod" startAt="5"/>
              <a:defRPr/>
            </a:pPr>
            <a:r>
              <a:rPr lang="it-IT" sz="1400" b="1" dirty="0">
                <a:solidFill>
                  <a:schemeClr val="tx2"/>
                </a:solidFill>
                <a:latin typeface="Trebuchet MS" panose="020B0603020202020204"/>
              </a:rPr>
              <a:t>M2C2 3.4 Sperimentazione dell'idrogeno per la mobilità ferroviaria (Ministero delle infrastrutture e dei trasporti): </a:t>
            </a:r>
            <a:r>
              <a:rPr lang="it-IT" sz="1400" dirty="0">
                <a:solidFill>
                  <a:schemeClr val="tx2"/>
                </a:solidFill>
                <a:latin typeface="Trebuchet MS" panose="020B0603020202020204"/>
              </a:rPr>
              <a:t>si è previsto che gli interventi possano essere realizzate preferibilmente in prossimità dei siti locali di produzione di idrogeno verde e/o delle stazioni autostradali di rifornimento di idrogeno.</a:t>
            </a:r>
          </a:p>
          <a:p>
            <a:pPr>
              <a:defRPr/>
            </a:pPr>
            <a:endParaRPr lang="it-IT" sz="1400" dirty="0">
              <a:solidFill>
                <a:schemeClr val="tx2"/>
              </a:solidFill>
              <a:latin typeface="Trebuchet MS" panose="020B0603020202020204"/>
            </a:endParaRPr>
          </a:p>
          <a:p>
            <a:pPr>
              <a:defRPr/>
            </a:pPr>
            <a:r>
              <a:rPr lang="it-IT" sz="1400" dirty="0">
                <a:solidFill>
                  <a:schemeClr val="tx2"/>
                </a:solidFill>
                <a:latin typeface="Trebuchet MS" panose="020B0603020202020204"/>
              </a:rPr>
              <a:t>6.	 </a:t>
            </a:r>
            <a:r>
              <a:rPr lang="it-IT" sz="1400" b="1" dirty="0">
                <a:solidFill>
                  <a:schemeClr val="tx2"/>
                </a:solidFill>
                <a:latin typeface="Trebuchet MS" panose="020B0603020202020204"/>
              </a:rPr>
              <a:t>M2C3 2.1.  Rafforzamento dell'Ecobonus e del </a:t>
            </a:r>
            <a:r>
              <a:rPr lang="it-IT" sz="1400" b="1" dirty="0" err="1">
                <a:solidFill>
                  <a:schemeClr val="tx2"/>
                </a:solidFill>
                <a:latin typeface="Trebuchet MS" panose="020B0603020202020204"/>
              </a:rPr>
              <a:t>Sismabonus</a:t>
            </a:r>
            <a:r>
              <a:rPr lang="it-IT" sz="1400" b="1" dirty="0">
                <a:solidFill>
                  <a:schemeClr val="tx2"/>
                </a:solidFill>
                <a:latin typeface="Trebuchet MS" panose="020B0603020202020204"/>
              </a:rPr>
              <a:t> per l'efficienza energetica e la sicurezza 	degli 	edifici (Ministero dell’ambiente e della sicurezza energetica): </a:t>
            </a:r>
            <a:r>
              <a:rPr lang="it-IT" sz="1400" dirty="0">
                <a:solidFill>
                  <a:schemeClr val="tx2"/>
                </a:solidFill>
                <a:latin typeface="Trebuchet MS" panose="020B0603020202020204"/>
              </a:rPr>
              <a:t>non essendo chiaro il contributo 	alla 	transizione green del </a:t>
            </a:r>
            <a:r>
              <a:rPr lang="it-IT" sz="1400" dirty="0" err="1">
                <a:solidFill>
                  <a:schemeClr val="tx2"/>
                </a:solidFill>
                <a:latin typeface="Trebuchet MS" panose="020B0603020202020204"/>
              </a:rPr>
              <a:t>Sismabonus</a:t>
            </a:r>
            <a:r>
              <a:rPr lang="it-IT" sz="1400" dirty="0">
                <a:solidFill>
                  <a:schemeClr val="tx2"/>
                </a:solidFill>
                <a:latin typeface="Trebuchet MS" panose="020B0603020202020204"/>
              </a:rPr>
              <a:t>, d’intesa con i servizi della commissione, si è concordato di aumentare 	l’obiettivo dell’Ecobonus.</a:t>
            </a:r>
          </a:p>
          <a:p>
            <a:pPr>
              <a:defRPr/>
            </a:pPr>
            <a:endParaRPr lang="it-IT" sz="1400" dirty="0">
              <a:solidFill>
                <a:srgbClr val="90C226"/>
              </a:solidFill>
              <a:latin typeface="Trebuchet MS" panose="020B0603020202020204"/>
            </a:endParaRPr>
          </a:p>
          <a:p>
            <a:pPr>
              <a:defRPr/>
            </a:pPr>
            <a:endParaRPr lang="it-IT" sz="2400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3CD5296-DF07-4A23-ABE2-3D8EA48F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28480-1C08-4458-AD97-0283E6FFD09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6FB8C5-97D2-409E-9E47-6E9C4347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284579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230713 - </a:t>
            </a:r>
            <a:r>
              <a:rPr lang="en-US" dirty="0"/>
              <a:t>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25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78AB4-B92B-4204-AF8B-84F2459E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847850"/>
            <a:ext cx="9460859" cy="4031574"/>
          </a:xfrm>
        </p:spPr>
        <p:txBody>
          <a:bodyPr>
            <a:no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Le novità: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chemeClr val="tx1"/>
                </a:solidFill>
              </a:rPr>
              <a:t>IPOTESI DI RIMODULAZIONE DEL PIANO TERRITORIALE</a:t>
            </a:r>
          </a:p>
          <a:p>
            <a:pPr marL="800100" lvl="2" indent="0">
              <a:buNone/>
            </a:pPr>
            <a:r>
              <a:rPr lang="it-IT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(da concordare con il Dipartimento della Funzione Pubblica)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it-IT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AVVIO PORTALE «PASS per facilitare il lavoro degli Esperti presso gli Enti Locali</a:t>
            </a:r>
          </a:p>
          <a:p>
            <a:pPr marL="800100" lvl="2" indent="0">
              <a:buNone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	(in collaborazione con Polis Lombardia, ANCI Lombardia, UPL)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it-IT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MEV : rapporto semestrale di monitoraggio e valutazione</a:t>
            </a:r>
          </a:p>
          <a:p>
            <a:pPr marL="800100" lvl="2" indent="0">
              <a:buNone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	(Invio semestrale al DFP da parte di RL)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F2A586-E149-45CD-A57B-C906BAAE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198504A-9A7B-4DC0-89D3-6CE2068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75"/>
            <a:ext cx="10515600" cy="977114"/>
          </a:xfrm>
        </p:spPr>
        <p:txBody>
          <a:bodyPr>
            <a:normAutofit/>
          </a:bodyPr>
          <a:lstStyle/>
          <a:p>
            <a:r>
              <a:rPr lang="it-IT" sz="2400" b="1" dirty="0"/>
              <a:t>PNRR IN LOMBARDIA:</a:t>
            </a:r>
            <a:r>
              <a:rPr lang="it-IT" sz="2400" dirty="0">
                <a:solidFill>
                  <a:srgbClr val="90C226"/>
                </a:solidFill>
                <a:ea typeface="+mn-ea"/>
                <a:cs typeface="+mn-cs"/>
              </a:rPr>
              <a:t>PROGETTO «1000 ESPERTI»</a:t>
            </a:r>
            <a:endParaRPr lang="it-IT" sz="2400" b="1" dirty="0"/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3CD5296-DF07-4A23-ABE2-3D8EA48F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28480-1C08-4458-AD97-0283E6FFD09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6FB8C5-97D2-409E-9E47-6E9C4347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230713 - </a:t>
            </a:r>
            <a:r>
              <a:rPr lang="en-US" dirty="0"/>
              <a:t>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9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E83F3-7550-4253-842F-735305E6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510"/>
            <a:ext cx="8596668" cy="496518"/>
          </a:xfrm>
        </p:spPr>
        <p:txBody>
          <a:bodyPr>
            <a:normAutofit fontScale="90000"/>
          </a:bodyPr>
          <a:lstStyle/>
          <a:p>
            <a:r>
              <a:rPr lang="it-IT" sz="2700" b="1" dirty="0"/>
              <a:t>Ordine del giorno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70F5FB-5939-4423-A935-73BC83F9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F1979BB-73A0-751F-F80B-4EBADE383B98}"/>
              </a:ext>
            </a:extLst>
          </p:cNvPr>
          <p:cNvSpPr/>
          <p:nvPr/>
        </p:nvSpPr>
        <p:spPr>
          <a:xfrm>
            <a:off x="1060097" y="1180904"/>
            <a:ext cx="4955221" cy="58206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AUTONOMIA: DISEGNO DI LEGGE «CALDEROLI»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CB8BFC6-1293-1724-506C-403517A8F6D2}"/>
              </a:ext>
            </a:extLst>
          </p:cNvPr>
          <p:cNvSpPr/>
          <p:nvPr/>
        </p:nvSpPr>
        <p:spPr>
          <a:xfrm>
            <a:off x="1060097" y="2207892"/>
            <a:ext cx="4955221" cy="582062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2518167-5924-4373-F09B-6D30627D466C}"/>
              </a:ext>
            </a:extLst>
          </p:cNvPr>
          <p:cNvSpPr/>
          <p:nvPr/>
        </p:nvSpPr>
        <p:spPr>
          <a:xfrm>
            <a:off x="1060097" y="3158238"/>
            <a:ext cx="4955221" cy="735957"/>
          </a:xfrm>
          <a:prstGeom prst="rect">
            <a:avLst/>
          </a:prstGeom>
          <a:solidFill>
            <a:srgbClr val="92D05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QUALITÀ DELL’ARIA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B1BB37-6385-C96F-5B30-90D8310DCA99}"/>
              </a:ext>
            </a:extLst>
          </p:cNvPr>
          <p:cNvSpPr/>
          <p:nvPr/>
        </p:nvSpPr>
        <p:spPr>
          <a:xfrm>
            <a:off x="1060097" y="4305333"/>
            <a:ext cx="4955221" cy="582062"/>
          </a:xfrm>
          <a:prstGeom prst="rect">
            <a:avLst/>
          </a:prstGeom>
          <a:solidFill>
            <a:srgbClr val="92D05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OLIMPIADI 2026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55A82979-0281-48C0-0182-8EE2A77F9635}"/>
              </a:ext>
            </a:extLst>
          </p:cNvPr>
          <p:cNvSpPr txBox="1">
            <a:spLocks/>
          </p:cNvSpPr>
          <p:nvPr/>
        </p:nvSpPr>
        <p:spPr>
          <a:xfrm>
            <a:off x="744362" y="6250159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230713 – 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AC04AE9-FE75-46CE-86AD-CAF8CB3D4407}"/>
              </a:ext>
            </a:extLst>
          </p:cNvPr>
          <p:cNvSpPr txBox="1">
            <a:spLocks/>
          </p:cNvSpPr>
          <p:nvPr/>
        </p:nvSpPr>
        <p:spPr>
          <a:xfrm>
            <a:off x="1558743" y="2319688"/>
            <a:ext cx="7960641" cy="27624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i="1" dirty="0">
                <a:solidFill>
                  <a:schemeClr val="accent2"/>
                </a:solidFill>
                <a:latin typeface="Helvetica" panose="020B0604020202030204" pitchFamily="34" charset="0"/>
              </a:rPr>
              <a:t>Grazie per l’attenzione</a:t>
            </a:r>
          </a:p>
          <a:p>
            <a:pPr algn="ctr"/>
            <a:endParaRPr lang="en-US" sz="4000" b="1" i="1" dirty="0">
              <a:solidFill>
                <a:schemeClr val="accent2"/>
              </a:solidFill>
              <a:latin typeface="Helvetica" panose="020B0604020202030204" pitchFamily="34" charset="0"/>
            </a:endParaRPr>
          </a:p>
          <a:p>
            <a:pPr algn="ctr"/>
            <a:r>
              <a:rPr lang="en-US" sz="1200" b="1" i="1" dirty="0">
                <a:solidFill>
                  <a:schemeClr val="accent2"/>
                </a:solidFill>
                <a:latin typeface="Helvetica" panose="020B0604020202030204" pitchFamily="34" charset="0"/>
                <a:hlinkClick r:id="rId2"/>
              </a:rPr>
              <a:t>https://www.regione.lombardia.it/wps/portal/istituzionale/HP/pnrr</a:t>
            </a:r>
            <a:endParaRPr lang="en-US" sz="1200" b="1" i="1" dirty="0">
              <a:solidFill>
                <a:schemeClr val="accent2"/>
              </a:solidFill>
              <a:latin typeface="Helvetica" panose="020B0604020202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3A4371-3E4B-4890-B7C7-A73B50E61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8" y="6202779"/>
            <a:ext cx="1884785" cy="562129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E177988F-010A-44C7-B01B-7C4FCD56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7" y="6218819"/>
            <a:ext cx="683339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F9D7B3F-2AB6-4427-A9BA-E55FE449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230713 – DC PNRR, </a:t>
            </a:r>
            <a:r>
              <a:rPr lang="en-US" dirty="0" err="1"/>
              <a:t>Olimpiadi</a:t>
            </a:r>
            <a:r>
              <a:rPr lang="en-US" dirty="0"/>
              <a:t> e </a:t>
            </a:r>
            <a:r>
              <a:rPr lang="en-US" dirty="0" err="1"/>
              <a:t>Digitalizzazione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5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429F1-3100-DAD5-C8D7-D966B242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9" y="451513"/>
            <a:ext cx="7028391" cy="542925"/>
          </a:xfrm>
        </p:spPr>
        <p:txBody>
          <a:bodyPr/>
          <a:lstStyle/>
          <a:p>
            <a:r>
              <a:rPr lang="it-IT" sz="2400" b="1" dirty="0"/>
              <a:t>LE DIMENSIONI DEL PNRR NAZIONALE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389B4C-7068-8EE2-4B47-48B8CCD6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AA036F-333E-72C0-BCD4-6ABBE24D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E1C8207-70F4-C9D6-552D-697EE429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9" t="24167" r="34531" b="16111"/>
          <a:stretch/>
        </p:blipFill>
        <p:spPr>
          <a:xfrm>
            <a:off x="1714500" y="1062705"/>
            <a:ext cx="7432848" cy="48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8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A2C50-C4CC-1FFA-4B7E-05AF58CB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09" y="286608"/>
            <a:ext cx="8389323" cy="660400"/>
          </a:xfrm>
        </p:spPr>
        <p:txBody>
          <a:bodyPr>
            <a:normAutofit/>
          </a:bodyPr>
          <a:lstStyle/>
          <a:p>
            <a:r>
              <a:rPr lang="it-IT" sz="2400" dirty="0"/>
              <a:t>…CONFRONTO PNRR IN ITALIA E LOMBARDIA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8A2E6D-7EAB-14CC-F3B5-205A57F1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2F1A26-D93B-C64D-4368-04E0010D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8F35334-27E3-660E-39A5-3952D3EBF8EA}"/>
              </a:ext>
            </a:extLst>
          </p:cNvPr>
          <p:cNvGraphicFramePr>
            <a:graphicFrameLocks/>
          </p:cNvGraphicFramePr>
          <p:nvPr/>
        </p:nvGraphicFramePr>
        <p:xfrm>
          <a:off x="750355" y="1129571"/>
          <a:ext cx="8181977" cy="509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585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FA3BF-ADDF-F4ED-04A4-68AD28F7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59" y="683288"/>
            <a:ext cx="8733366" cy="115252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/>
              <a:t>PNC </a:t>
            </a:r>
            <a:br>
              <a:rPr lang="it-IT" sz="2400" dirty="0"/>
            </a:br>
            <a:r>
              <a:rPr lang="it-IT" sz="2400" dirty="0"/>
              <a:t>PIANO NAZIONALE PER GLI INVESTIMENTI COMPLEMENTARI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B2290D-01A6-2561-981E-8BFC3E95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F94A74-DA4B-0A04-5FD9-B6AB2276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7B4A9E4-BCA0-0832-3834-47472B89925C}"/>
              </a:ext>
            </a:extLst>
          </p:cNvPr>
          <p:cNvSpPr txBox="1">
            <a:spLocks/>
          </p:cNvSpPr>
          <p:nvPr/>
        </p:nvSpPr>
        <p:spPr>
          <a:xfrm>
            <a:off x="809626" y="1835813"/>
            <a:ext cx="7705723" cy="42055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Il Piano Nazionale per gli investimenti Complementari al PNRR ha stanziato ulteriori </a:t>
            </a:r>
            <a:r>
              <a:rPr lang="it-IT" b="1" dirty="0">
                <a:solidFill>
                  <a:srgbClr val="000000"/>
                </a:solidFill>
                <a:latin typeface="Trebuchet MS" panose="020B0603020202020204" pitchFamily="34" charset="0"/>
              </a:rPr>
              <a:t>30,6 Mld€ </a:t>
            </a:r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di risorse nazionali, disponibili in aggiunta ai fondi del Recovery and </a:t>
            </a:r>
            <a:r>
              <a:rPr lang="it-IT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Resilience</a:t>
            </a:r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 Facility (RRF). 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Il DL n.59 del 06.05.2021 convertito con L.101/2021, ha istituito il Piano Il individuando 30 interventi, suddivisi in 24 programmi del Piano, finanziati esclusivamente dal PNC e </a:t>
            </a:r>
            <a:r>
              <a:rPr lang="it-IT" b="1" dirty="0">
                <a:solidFill>
                  <a:srgbClr val="000000"/>
                </a:solidFill>
                <a:latin typeface="Trebuchet MS" panose="020B0603020202020204" pitchFamily="34" charset="0"/>
              </a:rPr>
              <a:t>6 programmi già previsti nel PNRR e per i quali il PNC prevede risorse aggiuntive.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Per la Lombardia si tratta di </a:t>
            </a:r>
            <a:r>
              <a:rPr lang="it-IT" b="1" dirty="0">
                <a:solidFill>
                  <a:srgbClr val="000000"/>
                </a:solidFill>
                <a:latin typeface="Trebuchet MS" panose="020B0603020202020204" pitchFamily="34" charset="0"/>
              </a:rPr>
              <a:t>721 mln€ </a:t>
            </a:r>
            <a:r>
              <a:rPr 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circa di risorse aggiuntive per le Missioni del PNRR.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42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7B8BD-E63B-35FB-AAC5-F7AFA377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7" y="728719"/>
            <a:ext cx="7999941" cy="476433"/>
          </a:xfrm>
        </p:spPr>
        <p:txBody>
          <a:bodyPr>
            <a:normAutofit fontScale="90000"/>
          </a:bodyPr>
          <a:lstStyle/>
          <a:p>
            <a:r>
              <a:rPr lang="it-IT" sz="2700" b="1" dirty="0"/>
              <a:t>CONFRONTO PNRR IN ITALIA E LOMBARDIA</a:t>
            </a:r>
            <a:br>
              <a:rPr lang="it-IT" sz="3600" b="1" dirty="0">
                <a:solidFill>
                  <a:srgbClr val="056633"/>
                </a:solidFill>
                <a:latin typeface="Helvetica"/>
                <a:ea typeface="+mj-ea"/>
              </a:rPr>
            </a:b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2DFC07-0F6B-C014-8B79-F89B2440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AAEAA1-2149-4145-42C8-82DC0592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9E709A-1DF7-BA19-0C4E-50E489C4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58" y="2114550"/>
            <a:ext cx="9968917" cy="26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92A08-2169-57AE-FEDB-C9D21019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816637"/>
            <a:ext cx="7180791" cy="857250"/>
          </a:xfrm>
        </p:spPr>
        <p:txBody>
          <a:bodyPr>
            <a:normAutofit/>
          </a:bodyPr>
          <a:lstStyle/>
          <a:p>
            <a:r>
              <a:rPr lang="it-IT" sz="2400" b="1" dirty="0"/>
              <a:t>PNRR + PNC con soggetto attuatore RL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58DBA4-4FBA-7FBD-9AF6-DD7EC5E2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4C1426-9CCD-211C-0290-B3DCC04F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CCE6108-0C08-E045-4742-204F95597B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919288"/>
          <a:ext cx="10077450" cy="271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61407" imgH="1904861" progId="Excel.Sheet.12">
                  <p:embed/>
                </p:oleObj>
              </mc:Choice>
              <mc:Fallback>
                <p:oleObj name="Worksheet" r:id="rId2" imgW="7061407" imgH="1904861" progId="Excel.Shee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CE6108-0C08-E045-4742-204F95597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875" y="1919288"/>
                        <a:ext cx="10077450" cy="2718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59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E659ED-0645-008A-3179-6D8C1F80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723F0-809F-E323-0A81-E7078535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9E5AC34-E537-D804-4909-83E04E26F7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7771" y="2224621"/>
            <a:ext cx="5732461" cy="3361748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E6BF3BB-68AC-B556-E96F-AF5FE02B5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738" y="2224621"/>
            <a:ext cx="6179827" cy="3361747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0F8D7012-FE9B-0535-F993-A5601068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731" y="346735"/>
            <a:ext cx="2268537" cy="624815"/>
          </a:xfrm>
        </p:spPr>
        <p:txBody>
          <a:bodyPr>
            <a:normAutofit/>
          </a:bodyPr>
          <a:lstStyle/>
          <a:p>
            <a:r>
              <a:rPr lang="it-IT" sz="2400" b="1" dirty="0"/>
              <a:t>LOMBARDIA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FEEE7AE-2063-7C82-6A2D-3F088B63A374}"/>
              </a:ext>
            </a:extLst>
          </p:cNvPr>
          <p:cNvSpPr txBox="1">
            <a:spLocks/>
          </p:cNvSpPr>
          <p:nvPr/>
        </p:nvSpPr>
        <p:spPr>
          <a:xfrm>
            <a:off x="1204469" y="1599807"/>
            <a:ext cx="3888364" cy="624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/>
              <a:t>NUMEROSITA’ PROGETTI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FCA2761-84DE-FD3A-6B78-60FCE7EEEA5F}"/>
              </a:ext>
            </a:extLst>
          </p:cNvPr>
          <p:cNvSpPr txBox="1">
            <a:spLocks/>
          </p:cNvSpPr>
          <p:nvPr/>
        </p:nvSpPr>
        <p:spPr>
          <a:xfrm>
            <a:off x="7710931" y="1599806"/>
            <a:ext cx="3276600" cy="6248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/>
              <a:t>RISORSE</a:t>
            </a:r>
          </a:p>
        </p:txBody>
      </p:sp>
    </p:spTree>
    <p:extLst>
      <p:ext uri="{BB962C8B-B14F-4D97-AF65-F5344CB8AC3E}">
        <p14:creationId xmlns:p14="http://schemas.microsoft.com/office/powerpoint/2010/main" val="163606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185F2-8D6F-C87D-217D-1010349B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09" y="266700"/>
            <a:ext cx="8596668" cy="666750"/>
          </a:xfrm>
        </p:spPr>
        <p:txBody>
          <a:bodyPr>
            <a:normAutofit/>
          </a:bodyPr>
          <a:lstStyle/>
          <a:p>
            <a:r>
              <a:rPr lang="it-IT" sz="2400" b="1" dirty="0"/>
              <a:t>PNRR – R4EUR: ruolo delle regioni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175D0A-1037-0A0C-D7BD-C4C72A9B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230206 - PROGRAMMAZIONE STRATEGICA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BE18F5-27E9-CF06-C470-0279F8FB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BDE9CEB3-F580-D52B-CD5B-2B0CC3D55FDC}"/>
              </a:ext>
            </a:extLst>
          </p:cNvPr>
          <p:cNvSpPr txBox="1">
            <a:spLocks/>
          </p:cNvSpPr>
          <p:nvPr/>
        </p:nvSpPr>
        <p:spPr>
          <a:xfrm>
            <a:off x="363855" y="959853"/>
            <a:ext cx="9123045" cy="49382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Regions</a:t>
            </a:r>
            <a:r>
              <a:rPr 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4EU Recovery 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è una rete europea di Regioni, promossa a alla fine del 2020 - di cui fanno parte Lombardia, Lazio, Emilia Romagna,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Bavaria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Baden </a:t>
            </a:r>
            <a:r>
              <a:rPr lang="it-IT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Wuttemberg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Rhone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Alpes, Fiandre, Bassa Austria, Catalogna, …) - per rimarcare </a:t>
            </a:r>
            <a:r>
              <a:rPr 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l’assenza del coinvolgimento delle regioni europee nel Next Generation EU 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quale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principale strumento dell'UE per mitigare l'impatto socioeconomico delle misure adottate durante l'emergenza Covid-19;</a:t>
            </a:r>
            <a:endParaRPr lang="it-IT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R4EUR da un lato osserva la tendenza già in atto al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doppio accentramento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al mancato rispetto dei principi di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governance multilivello e di sussidiarietà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al sottoutilizzato coinvolgimento nelle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riforme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trasformazione sostenute dal RRF;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R4EUR dall’altro vogliono essere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operatori attivi del successo 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 piano di ripresa dell’UE, protagonisti di una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governance multilivello 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grazie al fatto che detengono la maggior parte delle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competenze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raggiungere gli obiettivi territoriali attraverso la progettazione e l’attuazione di piani e bandi nazionali e regionali traducendo gli obiettivi politici dell'UE in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azioni concrete 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nei propri territori; anche per questo, in modo proattivo e costruttivo, condivideranno le </a:t>
            </a:r>
            <a:r>
              <a:rPr lang="it-IT" altLang="it-IT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migliori pratiche </a:t>
            </a:r>
            <a:r>
              <a:rPr lang="it-IT" alt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relative alla gestione di fondi UE.</a:t>
            </a:r>
          </a:p>
        </p:txBody>
      </p:sp>
    </p:spTree>
    <p:extLst>
      <p:ext uri="{BB962C8B-B14F-4D97-AF65-F5344CB8AC3E}">
        <p14:creationId xmlns:p14="http://schemas.microsoft.com/office/powerpoint/2010/main" val="375428428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1722</Words>
  <Application>Microsoft Office PowerPoint</Application>
  <PresentationFormat>Widescreen</PresentationFormat>
  <Paragraphs>212</Paragraphs>
  <Slides>20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Helvetica</vt:lpstr>
      <vt:lpstr>Trebuchet MS</vt:lpstr>
      <vt:lpstr>Wingdings</vt:lpstr>
      <vt:lpstr>Wingdings 3</vt:lpstr>
      <vt:lpstr>Sfaccettatura</vt:lpstr>
      <vt:lpstr>1_Sfaccettatura</vt:lpstr>
      <vt:lpstr>Worksheet</vt:lpstr>
      <vt:lpstr>Il PNRR in Lombardia</vt:lpstr>
      <vt:lpstr>Ordine del giorno</vt:lpstr>
      <vt:lpstr>LE DIMENSIONI DEL PNRR NAZIONALE</vt:lpstr>
      <vt:lpstr>…CONFRONTO PNRR IN ITALIA E LOMBARDIA</vt:lpstr>
      <vt:lpstr>PNC  PIANO NAZIONALE PER GLI INVESTIMENTI COMPLEMENTARI</vt:lpstr>
      <vt:lpstr>CONFRONTO PNRR IN ITALIA E LOMBARDIA </vt:lpstr>
      <vt:lpstr>PNRR + PNC con soggetto attuatore RL</vt:lpstr>
      <vt:lpstr>LOMBARDIA</vt:lpstr>
      <vt:lpstr>PNRR – R4EUR: ruolo delle regioni</vt:lpstr>
      <vt:lpstr>GOVERNANCE PNRR REGIONE LOMBARDIA XII LEGISLATURA</vt:lpstr>
      <vt:lpstr>PNRR IN LOMBARDIA</vt:lpstr>
      <vt:lpstr>PNRR IN LOMBARDIA</vt:lpstr>
      <vt:lpstr>PNRR IN LOMBARDIA</vt:lpstr>
      <vt:lpstr>PNRR IN LOMBARDIA : IL MONITORAGGIO </vt:lpstr>
      <vt:lpstr>PNRR IN LOMBARDIA : IL MONITORAGGIO </vt:lpstr>
      <vt:lpstr>PNRR IN LOMBARDIA : IL MONITORAGGIO </vt:lpstr>
      <vt:lpstr>PNRR IN LOMBARDIA</vt:lpstr>
      <vt:lpstr>PNRR - ITALIA</vt:lpstr>
      <vt:lpstr>PNRR IN LOMBARDIA:PROGETTO «1000 ESPERTI»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PNRR in Lombardia</dc:title>
  <dc:creator>Simona Scaccabarozzi</dc:creator>
  <cp:lastModifiedBy>Saverio Malatesta</cp:lastModifiedBy>
  <cp:revision>360</cp:revision>
  <cp:lastPrinted>2022-10-12T12:28:10Z</cp:lastPrinted>
  <dcterms:created xsi:type="dcterms:W3CDTF">2022-06-09T09:31:55Z</dcterms:created>
  <dcterms:modified xsi:type="dcterms:W3CDTF">2023-07-12T14:14:35Z</dcterms:modified>
</cp:coreProperties>
</file>